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941" r:id="rId2"/>
    <p:sldId id="377" r:id="rId3"/>
    <p:sldId id="376" r:id="rId4"/>
    <p:sldId id="355" r:id="rId5"/>
    <p:sldId id="360" r:id="rId6"/>
    <p:sldId id="378" r:id="rId7"/>
    <p:sldId id="942" r:id="rId8"/>
    <p:sldId id="943" r:id="rId9"/>
    <p:sldId id="380" r:id="rId10"/>
    <p:sldId id="944" r:id="rId11"/>
    <p:sldId id="379" r:id="rId12"/>
    <p:sldId id="945" r:id="rId13"/>
    <p:sldId id="354"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E805E3F-62F0-4D74-81B2-72AB2115585F}">
          <p14:sldIdLst>
            <p14:sldId id="941"/>
            <p14:sldId id="377"/>
            <p14:sldId id="376"/>
            <p14:sldId id="355"/>
            <p14:sldId id="360"/>
            <p14:sldId id="378"/>
            <p14:sldId id="942"/>
            <p14:sldId id="943"/>
            <p14:sldId id="380"/>
            <p14:sldId id="944"/>
            <p14:sldId id="379"/>
            <p14:sldId id="945"/>
          </p14:sldIdLst>
        </p14:section>
        <p14:section name="Summary/Closing" id="{BC768839-3DA7-416F-A5CD-6624D56C1D55}">
          <p14:sldIdLst>
            <p14:sldId id="354"/>
          </p14:sldIdLst>
        </p14:section>
      </p14:sectionLst>
    </p:ex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B79"/>
    <a:srgbClr val="EAB200"/>
    <a:srgbClr val="3F3F3F"/>
    <a:srgbClr val="014067"/>
    <a:srgbClr val="013657"/>
    <a:srgbClr val="000000"/>
    <a:srgbClr val="01456F"/>
    <a:srgbClr val="FFCC00"/>
    <a:srgbClr val="014E7D"/>
    <a:srgbClr val="0937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54" autoAdjust="0"/>
    <p:restoredTop sz="94434" autoAdjust="0"/>
  </p:normalViewPr>
  <p:slideViewPr>
    <p:cSldViewPr snapToGrid="0" showGuides="1">
      <p:cViewPr>
        <p:scale>
          <a:sx n="89" d="100"/>
          <a:sy n="89" d="100"/>
        </p:scale>
        <p:origin x="1768" y="880"/>
      </p:cViewPr>
      <p:guideLst>
        <p:guide pos="3840"/>
        <p:guide pos="597"/>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63" d="100"/>
          <a:sy n="63"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IN"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72BFC85-49E4-447A-A7E3-16153CB2FE2A}" type="datetimeFigureOut">
              <a:rPr lang="en-IN" smtClean="0"/>
              <a:t>10/09/26</a:t>
            </a:fld>
            <a:endParaRPr lang="en-IN"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IN"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1072A3-100F-40A9-915F-8D2D9E6962D8}" type="slidenum">
              <a:rPr lang="en-IN" smtClean="0"/>
              <a:t>‹#›</a:t>
            </a:fld>
            <a:endParaRPr lang="en-IN"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IN"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071B50E-4C60-4F9E-B773-52059170945B}" type="datetimeFigureOut">
              <a:rPr lang="en-IN" smtClean="0"/>
              <a:t>10/09/26</a:t>
            </a:fld>
            <a:endParaRPr lang="en-IN"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IN"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IN"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9230CFA-805A-4FD3-B3A0-DAAA5993DA17}" type="slidenum">
              <a:rPr lang="en-IN" smtClean="0"/>
              <a:t>‹#›</a:t>
            </a:fld>
            <a:endParaRPr lang="en-IN"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a:t>Click icon to add picture</a:t>
            </a:r>
            <a:endParaRPr lang="en-IN"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bg2"/>
                </a:solidFill>
              </a:defRPr>
            </a:lvl1pPr>
          </a:lstStyle>
          <a:p>
            <a:r>
              <a:rPr lang="en-US"/>
              <a:t>Click icon to add picture</a:t>
            </a:r>
            <a:endParaRPr lang="en-IN"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3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dirty="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bg1"/>
                </a:solidFill>
              </a:defRPr>
            </a:lvl1pPr>
          </a:lstStyle>
          <a:p>
            <a:r>
              <a:rPr lang="en-US"/>
              <a:t>Click icon to add picture</a:t>
            </a:r>
            <a:endParaRPr lang="en-IN"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p:txBody>
          <a:bodyPr/>
          <a:lstStyle/>
          <a:p>
            <a:r>
              <a:rPr lang="en-IN" dirty="0"/>
              <a:t>Add a footer</a:t>
            </a:r>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457200" anchor="ctr">
            <a:noAutofit/>
          </a:bodyPr>
          <a:lstStyle>
            <a:lvl1pPr marL="0" indent="0" algn="r">
              <a:buNone/>
              <a:defRPr>
                <a:solidFill>
                  <a:schemeClr val="tx1"/>
                </a:solidFill>
              </a:defRPr>
            </a:lvl1pPr>
          </a:lstStyle>
          <a:p>
            <a:r>
              <a:rPr lang="en-US"/>
              <a:t>Click icon to add picture</a:t>
            </a:r>
            <a:endParaRPr lang="en-IN"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29540"/>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496102"/>
            <a:ext cx="7342621" cy="608895"/>
          </a:xfrm>
          <a:prstGeom prst="rect">
            <a:avLst/>
          </a:prstGeom>
        </p:spPr>
        <p:txBody>
          <a:bodyPr/>
          <a:lstStyle>
            <a:lvl1pPr marL="0" indent="0">
              <a:buNone/>
              <a:defRPr sz="2000" spc="300">
                <a:solidFill>
                  <a:schemeClr val="bg2">
                    <a:lumMod val="50000"/>
                  </a:schemeClr>
                </a:solidFill>
              </a:defRPr>
            </a:lvl1pPr>
            <a:lvl2pPr marL="457200" indent="0">
              <a:buNone/>
              <a:defRPr/>
            </a:lvl2pPr>
          </a:lstStyle>
          <a:p>
            <a:pPr lvl="0"/>
            <a:r>
              <a:rPr lang="en-US" dirty="0"/>
              <a:t>CLICK TO SUBTITLE STYLE</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241109"/>
            <a:ext cx="7342622" cy="1215566"/>
          </a:xfrm>
          <a:prstGeom prst="rect">
            <a:avLst/>
          </a:prstGeom>
        </p:spPr>
        <p:txBody>
          <a:bodyPr anchor="b">
            <a:normAutofit/>
          </a:bodyPr>
          <a:lstStyle>
            <a:lvl1pPr>
              <a:defRPr sz="4400" b="1">
                <a:solidFill>
                  <a:schemeClr val="accent1"/>
                </a:solidFill>
              </a:defRPr>
            </a:lvl1pPr>
          </a:lstStyle>
          <a:p>
            <a:r>
              <a:rPr lang="en-US" dirty="0"/>
              <a:t>Click to Edit </a:t>
            </a:r>
            <a:br>
              <a:rPr lang="en-US" dirty="0"/>
            </a:br>
            <a:r>
              <a:rPr lang="en-US" dirty="0"/>
              <a:t>Master Title Style </a:t>
            </a:r>
            <a:endParaRPr lang="en-IN" dirty="0"/>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p:txBody>
          <a:bodyPr/>
          <a:lstStyle/>
          <a:p>
            <a:r>
              <a:rPr lang="en-IN" dirty="0"/>
              <a:t>Add a footer</a:t>
            </a:r>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a:lstStyle/>
          <a:p>
            <a:fld id="{8699F50C-BE38-4BD0-BA84-9B090E1F2B9B}" type="slidenum">
              <a:rPr lang="en-IN" smtClean="0"/>
              <a:t>‹#›</a:t>
            </a:fld>
            <a:endParaRPr lang="en-IN" dirty="0"/>
          </a:p>
        </p:txBody>
      </p:sp>
      <p:sp>
        <p:nvSpPr>
          <p:cNvPr id="15" name="TextBox 14">
            <a:extLst>
              <a:ext uri="{FF2B5EF4-FFF2-40B4-BE49-F238E27FC236}">
                <a16:creationId xmlns:a16="http://schemas.microsoft.com/office/drawing/2014/main" id="{5E24A5A7-66A2-7F43-9A7A-5E13F74F8C0E}"/>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ion with Subtitl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a:t>Edit Master text styles</a:t>
            </a:r>
          </a:p>
          <a:p>
            <a:pPr lvl="1">
              <a:buClr>
                <a:schemeClr val="accent2"/>
              </a:buClr>
            </a:pPr>
            <a:r>
              <a:rPr lang="en-US"/>
              <a:t>Second level</a:t>
            </a:r>
          </a:p>
          <a:p>
            <a:pPr lvl="2">
              <a:buClr>
                <a:schemeClr val="accent2"/>
              </a:buClr>
            </a:pPr>
            <a:r>
              <a:rPr lang="en-US"/>
              <a:t>Third level</a:t>
            </a:r>
          </a:p>
          <a:p>
            <a:pPr lvl="3">
              <a:buClr>
                <a:schemeClr val="accent2"/>
              </a:buClr>
            </a:pPr>
            <a:r>
              <a:rPr lang="en-US"/>
              <a:t>Fourth level</a:t>
            </a:r>
          </a:p>
          <a:p>
            <a:pPr lvl="4">
              <a:buClr>
                <a:schemeClr val="accent2"/>
              </a:buClr>
            </a:pPr>
            <a:r>
              <a:rPr lang="en-US"/>
              <a:t>Fifth level</a:t>
            </a:r>
            <a:endParaRPr lang="en-IN" dirty="0"/>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a:normAutofit/>
          </a:bodyPr>
          <a:lstStyle>
            <a:lvl1pPr>
              <a:defRPr lang="en-US" dirty="0">
                <a:solidFill>
                  <a:schemeClr val="bg1"/>
                </a:solidFill>
              </a:defRPr>
            </a:lvl1pPr>
            <a:lvl2pPr>
              <a:defRPr lang="en-US" dirty="0">
                <a:solidFill>
                  <a:schemeClr val="bg1"/>
                </a:solidFill>
              </a:defRPr>
            </a:lvl2pPr>
            <a:lvl3pPr>
              <a:defRPr lang="en-US" dirty="0">
                <a:solidFill>
                  <a:schemeClr val="bg1"/>
                </a:solidFill>
              </a:defRPr>
            </a:lvl3pPr>
            <a:lvl4pPr>
              <a:defRPr lang="en-US" dirty="0">
                <a:solidFill>
                  <a:schemeClr val="bg1"/>
                </a:solidFill>
              </a:defRPr>
            </a:lvl4pPr>
            <a:lvl5pPr>
              <a:defRPr lang="en-IN" dirty="0">
                <a:solidFill>
                  <a:schemeClr val="bg1"/>
                </a:solidFill>
              </a:defRPr>
            </a:lvl5pPr>
          </a:lstStyle>
          <a:p>
            <a:pPr lvl="0">
              <a:buClr>
                <a:schemeClr val="accent2"/>
              </a:buClr>
            </a:pPr>
            <a:r>
              <a:rPr lang="en-US"/>
              <a:t>Edit Master text styles</a:t>
            </a:r>
          </a:p>
          <a:p>
            <a:pPr lvl="1">
              <a:buClr>
                <a:schemeClr val="accent2"/>
              </a:buClr>
            </a:pPr>
            <a:r>
              <a:rPr lang="en-US"/>
              <a:t>Second level</a:t>
            </a:r>
          </a:p>
          <a:p>
            <a:pPr lvl="2">
              <a:buClr>
                <a:schemeClr val="accent2"/>
              </a:buClr>
            </a:pPr>
            <a:r>
              <a:rPr lang="en-US"/>
              <a:t>Third level</a:t>
            </a:r>
          </a:p>
          <a:p>
            <a:pPr lvl="3">
              <a:buClr>
                <a:schemeClr val="accent2"/>
              </a:buClr>
            </a:pPr>
            <a:r>
              <a:rPr lang="en-US"/>
              <a:t>Fourth level</a:t>
            </a:r>
          </a:p>
          <a:p>
            <a:pPr lvl="4">
              <a:buClr>
                <a:schemeClr val="accent2"/>
              </a:buClr>
            </a:pPr>
            <a:r>
              <a:rPr lang="en-US"/>
              <a:t>Fifth level</a:t>
            </a:r>
            <a:endParaRPr lang="en-IN" dirty="0"/>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Tree>
    <p:extLst>
      <p:ext uri="{BB962C8B-B14F-4D97-AF65-F5344CB8AC3E}">
        <p14:creationId xmlns:p14="http://schemas.microsoft.com/office/powerpoint/2010/main" val="3256540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r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8FB39FF5-7AF5-4963-9346-2640496A3302}"/>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id="{A4F49194-9068-41AA-B460-962319BF96A4}"/>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8" name="Group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Diagonal Stripe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30" name="Straight Connector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Parallelogram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3" name="Parallelogram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34" name="Text Placeholder 4" title="Subtitle">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id="{D6990C03-1647-2044-B335-6F5F19E4E5FC}"/>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17" name="Title 1" title="Title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5" name="Text Placeholder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4" y="2005762"/>
            <a:ext cx="5225764" cy="4083888"/>
          </a:xfrm>
          <a:prstGeom prst="rect">
            <a:avLst/>
          </a:prstGeom>
        </p:spPr>
        <p:txBody>
          <a:bodyPr/>
          <a:lstStyle>
            <a:lvl1pPr marL="0" indent="0">
              <a:buNone/>
              <a:defRPr sz="2400">
                <a:solidFill>
                  <a:schemeClr val="bg1"/>
                </a:solidFill>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a:r>
              <a:rPr lang="en-US" dirty="0"/>
              <a:t>Text here</a:t>
            </a:r>
          </a:p>
        </p:txBody>
      </p:sp>
      <p:sp>
        <p:nvSpPr>
          <p:cNvPr id="20" name="Chart Placeholder 2" title="Chart">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a:noAutofit/>
          </a:bodyPr>
          <a:lstStyle>
            <a:lvl1pPr marL="0" indent="0" algn="ctr">
              <a:buNone/>
              <a:defRPr sz="2000" b="0" i="0">
                <a:solidFill>
                  <a:schemeClr val="bg1"/>
                </a:solidFill>
                <a:latin typeface="+mn-lt"/>
                <a:cs typeface="CiscoSans ExtraLight"/>
              </a:defRPr>
            </a:lvl1pPr>
          </a:lstStyle>
          <a:p>
            <a:pPr lvl="0"/>
            <a:r>
              <a:rPr lang="en-US" noProof="0"/>
              <a:t>Click icon to add chart</a:t>
            </a:r>
            <a:endParaRPr lang="en-US" noProof="0" dirty="0"/>
          </a:p>
        </p:txBody>
      </p:sp>
    </p:spTree>
    <p:extLst>
      <p:ext uri="{BB962C8B-B14F-4D97-AF65-F5344CB8AC3E}">
        <p14:creationId xmlns:p14="http://schemas.microsoft.com/office/powerpoint/2010/main" val="220047707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9EF72CE-34D2-4581-98D2-89218BC1B4E4}"/>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id="{B84020D1-D35E-497E-97F1-84A6EA9D048E}"/>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6" name="Group 25">
            <a:extLst>
              <a:ext uri="{FF2B5EF4-FFF2-40B4-BE49-F238E27FC236}">
                <a16:creationId xmlns:a16="http://schemas.microsoft.com/office/drawing/2014/main" id="{36C8A74F-FDDF-48E8-AC2B-A5BD59D7D6A3}"/>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Parallelogram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6" name="Parallelogram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sp>
        <p:nvSpPr>
          <p:cNvPr id="37" name="Text Placeholder 4" title="Subtitle">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3" y="1376932"/>
            <a:ext cx="7368596" cy="608895"/>
          </a:xfrm>
          <a:prstGeom prst="rect">
            <a:avLst/>
          </a:prstGeom>
        </p:spPr>
        <p:txBody>
          <a:bodyPr/>
          <a:lstStyle>
            <a:lvl1pPr marL="0" indent="0">
              <a:buNone/>
              <a:defRPr sz="2000" spc="300">
                <a:solidFill>
                  <a:schemeClr val="bg1"/>
                </a:solidFill>
              </a:defRPr>
            </a:lvl1pPr>
            <a:lvl2pPr marL="457200" indent="0">
              <a:buNone/>
              <a:defRPr/>
            </a:lvl2pPr>
          </a:lstStyle>
          <a:p>
            <a:pPr lvl="0"/>
            <a:r>
              <a:rPr lang="en-US" dirty="0"/>
              <a:t>CLICK TO SUBTITLE STYLE</a:t>
            </a:r>
          </a:p>
        </p:txBody>
      </p:sp>
      <p:sp>
        <p:nvSpPr>
          <p:cNvPr id="2" name="Footer Placeholder 1">
            <a:extLst>
              <a:ext uri="{FF2B5EF4-FFF2-40B4-BE49-F238E27FC236}">
                <a16:creationId xmlns:a16="http://schemas.microsoft.com/office/drawing/2014/main" id="{5750A33E-CEFE-4D43-9554-513B01B1D3D9}"/>
              </a:ext>
            </a:extLst>
          </p:cNvPr>
          <p:cNvSpPr>
            <a:spLocks noGrp="1"/>
          </p:cNvSpPr>
          <p:nvPr>
            <p:ph type="ftr" sz="quarter" idx="17"/>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17" name="Title 1" title="Title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5" name="Table Placeholder 11" title="Table">
            <a:extLst>
              <a:ext uri="{FF2B5EF4-FFF2-40B4-BE49-F238E27FC236}">
                <a16:creationId xmlns:a16="http://schemas.microsoft.com/office/drawing/2014/main"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a:noAutofit/>
          </a:bodyPr>
          <a:lstStyle>
            <a:lvl1pPr marL="0" indent="0" algn="ctr">
              <a:buNone/>
              <a:defRPr sz="2000" baseline="0">
                <a:solidFill>
                  <a:schemeClr val="bg1"/>
                </a:solidFill>
                <a:latin typeface="+mn-lt"/>
              </a:defRPr>
            </a:lvl1pPr>
          </a:lstStyle>
          <a:p>
            <a:pPr lvl="0"/>
            <a:r>
              <a:rPr lang="en-US" noProof="0"/>
              <a:t>Click icon to add table</a:t>
            </a:r>
            <a:endParaRPr lang="en-GB" noProof="0" dirty="0"/>
          </a:p>
        </p:txBody>
      </p:sp>
    </p:spTree>
    <p:extLst>
      <p:ext uri="{BB962C8B-B14F-4D97-AF65-F5344CB8AC3E}">
        <p14:creationId xmlns:p14="http://schemas.microsoft.com/office/powerpoint/2010/main" val="341506091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ight Tri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Picture Placeholder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anchor="ctr"/>
          <a:lstStyle>
            <a:lvl1pPr marL="0" indent="0" algn="ctr">
              <a:buNone/>
              <a:defRPr sz="1100" i="1">
                <a:latin typeface="Times New Roman" panose="02020603050405020304" pitchFamily="18" charset="0"/>
                <a:cs typeface="Times New Roman" panose="02020603050405020304" pitchFamily="18" charset="0"/>
              </a:defRPr>
            </a:lvl1pPr>
          </a:lstStyle>
          <a:p>
            <a:r>
              <a:rPr lang="en-ZA" dirty="0"/>
              <a:t>Insert or Drag and Drop Image Here</a:t>
            </a:r>
          </a:p>
        </p:txBody>
      </p:sp>
      <p:cxnSp>
        <p:nvCxnSpPr>
          <p:cNvPr id="6" name="Straight Connector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le 1" title="Titl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anchor="ctr">
            <a:normAutofit/>
          </a:bodyPr>
          <a:lstStyle>
            <a:lvl1pPr>
              <a:defRPr sz="3600" b="1">
                <a:solidFill>
                  <a:schemeClr val="tx1"/>
                </a:solidFill>
              </a:defRPr>
            </a:lvl1pPr>
          </a:lstStyle>
          <a:p>
            <a:r>
              <a:rPr lang="en-US" dirty="0"/>
              <a:t>Add Caption Here</a:t>
            </a:r>
            <a:endParaRPr lang="en-IN" dirty="0"/>
          </a:p>
        </p:txBody>
      </p:sp>
    </p:spTree>
    <p:extLst>
      <p:ext uri="{BB962C8B-B14F-4D97-AF65-F5344CB8AC3E}">
        <p14:creationId xmlns:p14="http://schemas.microsoft.com/office/powerpoint/2010/main" val="42375767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0A6720D-B182-4290-BD91-1D1E4D930603}"/>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9" name="Text Placeholder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29" y="3461163"/>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Name</a:t>
            </a:r>
          </a:p>
        </p:txBody>
      </p:sp>
      <p:sp>
        <p:nvSpPr>
          <p:cNvPr id="10" name="Text Placeholder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29" y="3839451"/>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Phone Number</a:t>
            </a:r>
          </a:p>
        </p:txBody>
      </p:sp>
      <p:sp>
        <p:nvSpPr>
          <p:cNvPr id="11" name="Text Placeholder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28" y="4216669"/>
            <a:ext cx="3445783" cy="289070"/>
          </a:xfrm>
          <a:prstGeom prst="rect">
            <a:avLst/>
          </a:prstGeom>
        </p:spPr>
        <p:txBody>
          <a:bodyPr/>
          <a:lstStyle>
            <a:lvl1pPr marL="0" indent="0">
              <a:buNone/>
              <a:defRPr sz="1800">
                <a:latin typeface="+mn-lt"/>
                <a:cs typeface="Calibri Light" panose="020F0302020204030204" pitchFamily="34" charset="0"/>
              </a:defRPr>
            </a:lvl1pPr>
          </a:lstStyle>
          <a:p>
            <a:r>
              <a:rPr lang="en-ZA" dirty="0"/>
              <a:t>Email </a:t>
            </a:r>
          </a:p>
        </p:txBody>
      </p:sp>
      <p:sp>
        <p:nvSpPr>
          <p:cNvPr id="13" name="Text Placeholder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29" y="4594957"/>
            <a:ext cx="3445782" cy="288000"/>
          </a:xfrm>
          <a:prstGeom prst="rect">
            <a:avLst/>
          </a:prstGeom>
        </p:spPr>
        <p:txBody>
          <a:bodyPr/>
          <a:lstStyle>
            <a:lvl1pPr marL="0" indent="0">
              <a:buNone/>
              <a:defRPr sz="1800">
                <a:latin typeface="+mn-lt"/>
                <a:cs typeface="Calibri Light" panose="020F0302020204030204" pitchFamily="34" charset="0"/>
              </a:defRPr>
            </a:lvl1pPr>
          </a:lstStyle>
          <a:p>
            <a:r>
              <a:rPr lang="en-ZA" dirty="0"/>
              <a:t>Company Website</a:t>
            </a:r>
          </a:p>
        </p:txBody>
      </p:sp>
      <p:sp>
        <p:nvSpPr>
          <p:cNvPr id="14" name="Shape 4157">
            <a:extLst>
              <a:ext uri="{FF2B5EF4-FFF2-40B4-BE49-F238E27FC236}">
                <a16:creationId xmlns:a16="http://schemas.microsoft.com/office/drawing/2014/main"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5" name="Shape 4186">
            <a:extLst>
              <a:ext uri="{FF2B5EF4-FFF2-40B4-BE49-F238E27FC236}">
                <a16:creationId xmlns:a16="http://schemas.microsoft.com/office/drawing/2014/main"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19" name="Shape 4379">
            <a:extLst>
              <a:ext uri="{FF2B5EF4-FFF2-40B4-BE49-F238E27FC236}">
                <a16:creationId xmlns:a16="http://schemas.microsoft.com/office/drawing/2014/main"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0" name="Shape 4487">
            <a:extLst>
              <a:ext uri="{FF2B5EF4-FFF2-40B4-BE49-F238E27FC236}">
                <a16:creationId xmlns:a16="http://schemas.microsoft.com/office/drawing/2014/main"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anchor="ctr"/>
          <a:lstStyle/>
          <a:p>
            <a:pPr algn="ctr" defTabSz="45720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dirty="0"/>
          </a:p>
        </p:txBody>
      </p:sp>
      <p:sp>
        <p:nvSpPr>
          <p:cNvPr id="21" name="Right Triangle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Picture Placeholder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oAutofit/>
          </a:bodyPr>
          <a:lstStyle>
            <a:lvl1pPr marL="0" indent="0">
              <a:buNone/>
              <a:defRPr>
                <a:solidFill>
                  <a:schemeClr val="bg1"/>
                </a:solidFill>
              </a:defRPr>
            </a:lvl1pPr>
          </a:lstStyle>
          <a:p>
            <a:r>
              <a:rPr lang="en-US"/>
              <a:t>Click icon to add picture</a:t>
            </a:r>
            <a:endParaRPr lang="en-IN" dirty="0"/>
          </a:p>
        </p:txBody>
      </p: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1821022"/>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Tree>
    <p:extLst>
      <p:ext uri="{BB962C8B-B14F-4D97-AF65-F5344CB8AC3E}">
        <p14:creationId xmlns:p14="http://schemas.microsoft.com/office/powerpoint/2010/main" val="3839051282"/>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IN" dirty="0"/>
              <a:t>Click To Edit Master Title Style</a:t>
            </a:r>
            <a:endParaRPr lang="en-US" dirty="0"/>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tx1"/>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IN"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920470"/>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3B31A5E-1244-4689-B513-C78E3C4E53B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IN" dirty="0"/>
              <a:t>Click To Edit Master Title Style</a:t>
            </a:r>
            <a:endParaRPr lang="en-US" dirty="0"/>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tx1"/>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N"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289179159"/>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29" name="Content Placeholder 2">
            <a:extLst>
              <a:ext uri="{FF2B5EF4-FFF2-40B4-BE49-F238E27FC236}">
                <a16:creationId xmlns:a16="http://schemas.microsoft.com/office/drawing/2014/main" id="{1FAE0C34-9220-45F0-9FC2-9FE7C994E7BD}"/>
              </a:ext>
            </a:extLst>
          </p:cNvPr>
          <p:cNvSpPr>
            <a:spLocks noGrp="1"/>
          </p:cNvSpPr>
          <p:nvPr>
            <p:ph idx="1"/>
          </p:nvPr>
        </p:nvSpPr>
        <p:spPr>
          <a:xfrm>
            <a:off x="518678" y="1671924"/>
            <a:ext cx="10835122" cy="45050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4596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4" name="Content Placeholder 2">
            <a:extLst>
              <a:ext uri="{FF2B5EF4-FFF2-40B4-BE49-F238E27FC236}">
                <a16:creationId xmlns:a16="http://schemas.microsoft.com/office/drawing/2014/main" id="{217F9213-0142-420B-A84D-C5627A0C81E4}"/>
              </a:ext>
            </a:extLst>
          </p:cNvPr>
          <p:cNvSpPr>
            <a:spLocks noGrp="1"/>
          </p:cNvSpPr>
          <p:nvPr>
            <p:ph sz="half" idx="1"/>
          </p:nvPr>
        </p:nvSpPr>
        <p:spPr>
          <a:xfrm>
            <a:off x="529687"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a:extLst>
              <a:ext uri="{FF2B5EF4-FFF2-40B4-BE49-F238E27FC236}">
                <a16:creationId xmlns:a16="http://schemas.microsoft.com/office/drawing/2014/main" id="{8014328B-D576-4B5C-A4AE-CF98318929FE}"/>
              </a:ext>
            </a:extLst>
          </p:cNvPr>
          <p:cNvSpPr>
            <a:spLocks noGrp="1"/>
          </p:cNvSpPr>
          <p:nvPr>
            <p:ph sz="half" idx="2"/>
          </p:nvPr>
        </p:nvSpPr>
        <p:spPr>
          <a:xfrm>
            <a:off x="6172200" y="1651044"/>
            <a:ext cx="5181600" cy="452591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7377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111EB29-9262-4594-8717-356AB3816AA6}"/>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22" name="Straight Connector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Diagonal Stripe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25" name="TextBox 24">
            <a:extLst>
              <a:ext uri="{FF2B5EF4-FFF2-40B4-BE49-F238E27FC236}">
                <a16:creationId xmlns:a16="http://schemas.microsoft.com/office/drawing/2014/main" id="{F0BB4D3D-930C-4FF4-BB7C-2CB24208150C}"/>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sp>
        <p:nvSpPr>
          <p:cNvPr id="36" name="Parallelogram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03E79E9C-D961-6E47-A5C6-57689BAFF243}"/>
              </a:ext>
            </a:extLst>
          </p:cNvPr>
          <p:cNvSpPr>
            <a:spLocks noGrp="1"/>
          </p:cNvSpPr>
          <p:nvPr>
            <p:ph type="ftr" sz="quarter" idx="17"/>
          </p:nvPr>
        </p:nvSpPr>
        <p:spPr/>
        <p:txBody>
          <a:bodyPr/>
          <a:lstStyle>
            <a:lvl1pPr algn="l">
              <a:defRPr/>
            </a:lvl1pPr>
          </a:lstStyle>
          <a:p>
            <a:r>
              <a:rPr lang="en-IN" dirty="0"/>
              <a:t>Add a footer</a:t>
            </a:r>
          </a:p>
        </p:txBody>
      </p:sp>
      <p:sp>
        <p:nvSpPr>
          <p:cNvPr id="3" name="Slide Number Placeholder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a:lstStyle/>
          <a:p>
            <a:fld id="{8699F50C-BE38-4BD0-BA84-9B090E1F2B9B}" type="slidenum">
              <a:rPr lang="en-IN" smtClean="0"/>
              <a:t>‹#›</a:t>
            </a:fld>
            <a:endParaRPr lang="en-IN" dirty="0"/>
          </a:p>
        </p:txBody>
      </p:sp>
      <p:sp>
        <p:nvSpPr>
          <p:cNvPr id="27" name="Title 1" title="Title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anchor="b">
            <a:normAutofit/>
          </a:bodyPr>
          <a:lstStyle>
            <a:lvl1pPr>
              <a:defRPr sz="4400" b="1">
                <a:solidFill>
                  <a:schemeClr val="bg1"/>
                </a:solidFill>
              </a:defRPr>
            </a:lvl1pPr>
          </a:lstStyle>
          <a:p>
            <a:r>
              <a:rPr lang="en-US" dirty="0"/>
              <a:t>Click to Edit Master Title Style </a:t>
            </a:r>
            <a:endParaRPr lang="en-IN" dirty="0"/>
          </a:p>
        </p:txBody>
      </p:sp>
      <p:sp>
        <p:nvSpPr>
          <p:cNvPr id="18" name="Text Placeholder 2">
            <a:extLst>
              <a:ext uri="{FF2B5EF4-FFF2-40B4-BE49-F238E27FC236}">
                <a16:creationId xmlns:a16="http://schemas.microsoft.com/office/drawing/2014/main" id="{82BFF385-445D-4DBB-9773-F99669415884}"/>
              </a:ext>
            </a:extLst>
          </p:cNvPr>
          <p:cNvSpPr>
            <a:spLocks noGrp="1"/>
          </p:cNvSpPr>
          <p:nvPr>
            <p:ph type="body" idx="1"/>
          </p:nvPr>
        </p:nvSpPr>
        <p:spPr>
          <a:xfrm>
            <a:off x="518678" y="1681163"/>
            <a:ext cx="5382501" cy="823912"/>
          </a:xfrm>
          <a:prstGeom prst="rect">
            <a:avLst/>
          </a:prstGeom>
        </p:spPr>
        <p:txBody>
          <a:bodyPr anchor="b"/>
          <a:lstStyle>
            <a:lvl1pPr marL="0" indent="0">
              <a:buNone/>
              <a:defRPr lang="en-US" b="1" dirty="0">
                <a:solidFill>
                  <a:schemeClr val="bg1"/>
                </a:solidFill>
              </a:defRPr>
            </a:lvl1pPr>
          </a:lstStyle>
          <a:p>
            <a:pPr marL="228600" lvl="0" indent="-228600"/>
            <a:r>
              <a:rPr lang="en-US"/>
              <a:t>Edit Master text styles</a:t>
            </a:r>
          </a:p>
        </p:txBody>
      </p:sp>
      <p:sp>
        <p:nvSpPr>
          <p:cNvPr id="20" name="Text Placeholder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1" name="Content Placeholder 5">
            <a:extLst>
              <a:ext uri="{FF2B5EF4-FFF2-40B4-BE49-F238E27FC236}">
                <a16:creationId xmlns:a16="http://schemas.microsoft.com/office/drawing/2014/main" id="{1CE840E8-D596-479D-AE97-E88F42DC1B13}"/>
              </a:ext>
            </a:extLst>
          </p:cNvPr>
          <p:cNvSpPr>
            <a:spLocks noGrp="1"/>
          </p:cNvSpPr>
          <p:nvPr>
            <p:ph sz="quarter" idx="4"/>
          </p:nvPr>
        </p:nvSpPr>
        <p:spPr>
          <a:xfrm>
            <a:off x="6172200" y="2505075"/>
            <a:ext cx="5183188"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3">
            <a:extLst>
              <a:ext uri="{FF2B5EF4-FFF2-40B4-BE49-F238E27FC236}">
                <a16:creationId xmlns:a16="http://schemas.microsoft.com/office/drawing/2014/main" id="{B9A68D25-B19E-4E84-B65D-596EE8382DAD}"/>
              </a:ext>
            </a:extLst>
          </p:cNvPr>
          <p:cNvSpPr>
            <a:spLocks noGrp="1"/>
          </p:cNvSpPr>
          <p:nvPr>
            <p:ph sz="half" idx="2"/>
          </p:nvPr>
        </p:nvSpPr>
        <p:spPr>
          <a:xfrm>
            <a:off x="518678" y="2505075"/>
            <a:ext cx="5391749" cy="368458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06950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4" name="Content Placeholder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0659753"/>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E1099AB-ABB9-4706-9E38-357EC2AB4032}"/>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719170" y="4374036"/>
            <a:ext cx="5311516" cy="1327031"/>
          </a:xfrm>
          <a:prstGeom prst="rect">
            <a:avLst/>
          </a:prstGeom>
        </p:spPr>
        <p:txBody>
          <a:bodyPr anchor="b">
            <a:normAutofit/>
          </a:bodyPr>
          <a:lstStyle>
            <a:lvl1pPr marL="0" indent="0" algn="r">
              <a:buFont typeface="Arial" panose="020B0604020202020204" pitchFamily="34" charset="0"/>
              <a:buNone/>
              <a:defRPr sz="4300" b="1">
                <a:solidFill>
                  <a:schemeClr val="accent1"/>
                </a:solidFill>
              </a:defRPr>
            </a:lvl1pPr>
          </a:lstStyle>
          <a:p>
            <a:r>
              <a:rPr lang="en-IN" dirty="0"/>
              <a:t>Click To Edit Master Title Style</a:t>
            </a:r>
            <a:endParaRPr lang="en-US" dirty="0"/>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 Placeholder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a:lstStyle>
            <a:lvl1pPr marL="0" indent="0" algn="r">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2" name="Picture Placeholder 2">
            <a:extLst>
              <a:ext uri="{FF2B5EF4-FFF2-40B4-BE49-F238E27FC236}">
                <a16:creationId xmlns:a16="http://schemas.microsoft.com/office/drawing/2014/main" id="{22728E0A-430E-4C6A-BF56-06FA8510F29F}"/>
              </a:ext>
            </a:extLst>
          </p:cNvPr>
          <p:cNvSpPr>
            <a:spLocks noGrp="1"/>
          </p:cNvSpPr>
          <p:nvPr>
            <p:ph type="pic" idx="1"/>
          </p:nvPr>
        </p:nvSpPr>
        <p:spPr>
          <a:xfrm>
            <a:off x="6249970" y="2271860"/>
            <a:ext cx="5715017" cy="436071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39084036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7A5C384-78D0-4088-9411-AB6790574770}"/>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a:extLst>
              <a:ext uri="{FF2B5EF4-FFF2-40B4-BE49-F238E27FC236}">
                <a16:creationId xmlns:a16="http://schemas.microsoft.com/office/drawing/2014/main" id="{CC52C5C1-EC33-44C1-9D54-A1058BBF1812}"/>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6" name="Group 25">
            <a:extLst>
              <a:ext uri="{FF2B5EF4-FFF2-40B4-BE49-F238E27FC236}">
                <a16:creationId xmlns:a16="http://schemas.microsoft.com/office/drawing/2014/main" id="{8A0030CD-8C9E-4AA5-8C5D-F9B2EDB7E17A}"/>
              </a:ext>
            </a:extLst>
          </p:cNvPr>
          <p:cNvGrpSpPr/>
          <p:nvPr userDrawn="1"/>
        </p:nvGrpSpPr>
        <p:grpSpPr>
          <a:xfrm flipH="1">
            <a:off x="7561328" y="0"/>
            <a:ext cx="4831840" cy="3541007"/>
            <a:chOff x="-192127" y="-2"/>
            <a:chExt cx="4831840" cy="3367272"/>
          </a:xfrm>
        </p:grpSpPr>
        <p:sp>
          <p:nvSpPr>
            <p:cNvPr id="27" name="Diagonal Stripe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8" name="Straight Connector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Parallelogram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0" name="Parallelogram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578C43A6-50C6-704E-BADC-6D83BADE7316}"/>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a:lstStyle/>
          <a:p>
            <a:fld id="{8699F50C-BE38-4BD0-BA84-9B090E1F2B9B}" type="slidenum">
              <a:rPr lang="en-IN" smtClean="0"/>
              <a:t>‹#›</a:t>
            </a:fld>
            <a:endParaRPr lang="en-IN" dirty="0"/>
          </a:p>
        </p:txBody>
      </p:sp>
    </p:spTree>
    <p:extLst>
      <p:ext uri="{BB962C8B-B14F-4D97-AF65-F5344CB8AC3E}">
        <p14:creationId xmlns:p14="http://schemas.microsoft.com/office/powerpoint/2010/main" val="3419906843"/>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5BB0367-1AFD-4191-AB6F-E9815D136F63}"/>
              </a:ext>
            </a:extLst>
          </p:cNvPr>
          <p:cNvSpPr/>
          <p:nvPr userDrawn="1"/>
        </p:nvSpPr>
        <p:spPr>
          <a:xfrm>
            <a:off x="0" y="1"/>
            <a:ext cx="12192000"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a16="http://schemas.microsoft.com/office/drawing/2014/main" id="{7E8A2C98-F26E-415A-B931-1B89CA46C1CF}"/>
              </a:ext>
            </a:extLst>
          </p:cNvPr>
          <p:cNvSpPr txBox="1"/>
          <p:nvPr userDrawn="1"/>
        </p:nvSpPr>
        <p:spPr>
          <a:xfrm>
            <a:off x="11072378" y="235732"/>
            <a:ext cx="814647" cy="615553"/>
          </a:xfrm>
          <a:prstGeom prst="rect">
            <a:avLst/>
          </a:prstGeom>
          <a:noFill/>
        </p:spPr>
        <p:txBody>
          <a:bodyPr wrap="none" rtlCol="0">
            <a:spAutoFit/>
          </a:bodyPr>
          <a:lstStyle/>
          <a:p>
            <a:r>
              <a:rPr lang="en-US" sz="3400" b="1" dirty="0">
                <a:solidFill>
                  <a:schemeClr val="bg1"/>
                </a:solidFill>
                <a:latin typeface="Arial Black" panose="020B0A04020102020204" pitchFamily="34" charset="0"/>
              </a:rPr>
              <a:t>FR</a:t>
            </a:r>
            <a:endParaRPr lang="en-IN" sz="3400" b="1" dirty="0">
              <a:solidFill>
                <a:schemeClr val="bg1"/>
              </a:solidFill>
              <a:latin typeface="Arial Black" panose="020B0A04020102020204" pitchFamily="34" charset="0"/>
            </a:endParaRPr>
          </a:p>
        </p:txBody>
      </p:sp>
      <p:grpSp>
        <p:nvGrpSpPr>
          <p:cNvPr id="27" name="Group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Diagonal Stripe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tx1"/>
                </a:solidFill>
              </a:endParaRPr>
            </a:p>
          </p:txBody>
        </p:sp>
        <p:cxnSp>
          <p:nvCxnSpPr>
            <p:cNvPr id="29" name="Straight Connector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Parallelogram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sp>
        <p:nvSpPr>
          <p:cNvPr id="31" name="Parallelogram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IN" dirty="0"/>
          </a:p>
        </p:txBody>
      </p:sp>
      <p:sp>
        <p:nvSpPr>
          <p:cNvPr id="2" name="Footer Placeholder 1">
            <a:extLst>
              <a:ext uri="{FF2B5EF4-FFF2-40B4-BE49-F238E27FC236}">
                <a16:creationId xmlns:a16="http://schemas.microsoft.com/office/drawing/2014/main" id="{CB69A007-934D-7A4B-9EFA-82044EF4DC33}"/>
              </a:ext>
            </a:extLst>
          </p:cNvPr>
          <p:cNvSpPr>
            <a:spLocks noGrp="1"/>
          </p:cNvSpPr>
          <p:nvPr>
            <p:ph type="ftr" sz="quarter" idx="10"/>
          </p:nvPr>
        </p:nvSpPr>
        <p:spPr/>
        <p:txBody>
          <a:bodyPr/>
          <a:lstStyle/>
          <a:p>
            <a:r>
              <a:rPr lang="en-IN" dirty="0"/>
              <a:t>Add a footer</a:t>
            </a:r>
          </a:p>
        </p:txBody>
      </p:sp>
      <p:sp>
        <p:nvSpPr>
          <p:cNvPr id="3" name="Slide Number Placeholder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a:lstStyle/>
          <a:p>
            <a:fld id="{8699F50C-BE38-4BD0-BA84-9B090E1F2B9B}" type="slidenum">
              <a:rPr lang="en-IN" smtClean="0"/>
              <a:t>‹#›</a:t>
            </a:fld>
            <a:endParaRPr lang="en-IN" dirty="0"/>
          </a:p>
        </p:txBody>
      </p:sp>
      <p:sp>
        <p:nvSpPr>
          <p:cNvPr id="4" name="Title 3">
            <a:extLst>
              <a:ext uri="{FF2B5EF4-FFF2-40B4-BE49-F238E27FC236}">
                <a16:creationId xmlns:a16="http://schemas.microsoft.com/office/drawing/2014/main" id="{64D604A2-C574-42DB-B0C4-99715CAA10A7}"/>
              </a:ext>
            </a:extLst>
          </p:cNvPr>
          <p:cNvSpPr>
            <a:spLocks noGrp="1"/>
          </p:cNvSpPr>
          <p:nvPr>
            <p:ph type="title"/>
          </p:nvPr>
        </p:nvSpPr>
        <p:spPr>
          <a:xfrm>
            <a:off x="518678" y="209029"/>
            <a:ext cx="8330184" cy="1147968"/>
          </a:xfrm>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65841909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B3FE-9015-40FD-A870-D81B5A86A5D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7285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B56CD-D874-E62F-A248-E07F056D6E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2B49A-9352-0C4B-EE87-A737018486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6DD2EA-7562-370E-AE6A-694658D00227}"/>
              </a:ext>
            </a:extLst>
          </p:cNvPr>
          <p:cNvSpPr>
            <a:spLocks noGrp="1"/>
          </p:cNvSpPr>
          <p:nvPr>
            <p:ph type="dt" sz="half" idx="10"/>
          </p:nvPr>
        </p:nvSpPr>
        <p:spPr/>
        <p:txBody>
          <a:bodyPr/>
          <a:lstStyle/>
          <a:p>
            <a:fld id="{DF01B228-9F8E-BF4D-AEFD-4BBC91A76CF2}" type="datetimeFigureOut">
              <a:rPr lang="en-US" smtClean="0"/>
              <a:t>9/10/26</a:t>
            </a:fld>
            <a:endParaRPr lang="en-US"/>
          </a:p>
        </p:txBody>
      </p:sp>
      <p:sp>
        <p:nvSpPr>
          <p:cNvPr id="5" name="Footer Placeholder 4">
            <a:extLst>
              <a:ext uri="{FF2B5EF4-FFF2-40B4-BE49-F238E27FC236}">
                <a16:creationId xmlns:a16="http://schemas.microsoft.com/office/drawing/2014/main" id="{122FC0F5-F43B-2824-D338-DDA462BE26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EDD40-EDB7-A1EF-4461-5C2B8A0DE27B}"/>
              </a:ext>
            </a:extLst>
          </p:cNvPr>
          <p:cNvSpPr>
            <a:spLocks noGrp="1"/>
          </p:cNvSpPr>
          <p:nvPr>
            <p:ph type="sldNum" sz="quarter" idx="12"/>
          </p:nvPr>
        </p:nvSpPr>
        <p:spPr/>
        <p:txBody>
          <a:bodyPr/>
          <a:lstStyle/>
          <a:p>
            <a:fld id="{D542B58E-8034-FD49-AE5E-022752A73047}" type="slidenum">
              <a:rPr lang="en-US" smtClean="0"/>
              <a:t>‹#›</a:t>
            </a:fld>
            <a:endParaRPr lang="en-US"/>
          </a:p>
        </p:txBody>
      </p:sp>
    </p:spTree>
    <p:extLst>
      <p:ext uri="{BB962C8B-B14F-4D97-AF65-F5344CB8AC3E}">
        <p14:creationId xmlns:p14="http://schemas.microsoft.com/office/powerpoint/2010/main" val="3789797815"/>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defRPr>
            </a:lvl1pPr>
          </a:lstStyle>
          <a:p>
            <a:r>
              <a:rPr lang="en-IN" dirty="0"/>
              <a:t>Add a footer</a:t>
            </a:r>
          </a:p>
        </p:txBody>
      </p:sp>
      <p:sp>
        <p:nvSpPr>
          <p:cNvPr id="6" name="Slide Number Placeholder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defRPr>
            </a:lvl1pPr>
          </a:lstStyle>
          <a:p>
            <a:fld id="{8699F50C-BE38-4BD0-BA84-9B090E1F2B9B}" type="slidenum">
              <a:rPr lang="en-IN" smtClean="0"/>
              <a:pPr/>
              <a:t>‹#›</a:t>
            </a:fld>
            <a:endParaRPr lang="en-IN" dirty="0"/>
          </a:p>
        </p:txBody>
      </p:sp>
      <p:sp>
        <p:nvSpPr>
          <p:cNvPr id="9" name="Title Placeholder 8">
            <a:extLst>
              <a:ext uri="{FF2B5EF4-FFF2-40B4-BE49-F238E27FC236}">
                <a16:creationId xmlns:a16="http://schemas.microsoft.com/office/drawing/2014/main"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r>
              <a:rPr lang="en-US"/>
              <a:t>Click to edit Master title style</a:t>
            </a:r>
            <a:endParaRPr lang="en-US" dirty="0"/>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09" r:id="rId11"/>
    <p:sldLayoutId id="2147483711" r:id="rId12"/>
    <p:sldLayoutId id="2147483712" r:id="rId13"/>
    <p:sldLayoutId id="2147483713" r:id="rId14"/>
    <p:sldLayoutId id="2147483714" r:id="rId15"/>
    <p:sldLayoutId id="2147483715" r:id="rId16"/>
    <p:sldLayoutId id="2147483692" r:id="rId17"/>
    <p:sldLayoutId id="2147483697" r:id="rId18"/>
    <p:sldLayoutId id="2147483674" r:id="rId19"/>
    <p:sldLayoutId id="2147483716" r:id="rId20"/>
    <p:sldLayoutId id="2147483717" r:id="rId21"/>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mailto:contractservices@viwapa.vi"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ACDA8A-BD08-709C-BA9F-DCD426EBF21C}"/>
              </a:ext>
            </a:extLst>
          </p:cNvPr>
          <p:cNvPicPr>
            <a:picLocks noGrp="1" noRot="1" noChangeAspect="1" noMove="1" noResize="1" noEditPoints="1" noAdjustHandles="1" noChangeArrowheads="1" noChangeShapeType="1" noCrop="1"/>
          </p:cNvPicPr>
          <p:nvPr/>
        </p:nvPicPr>
        <p:blipFill>
          <a:blip r:embed="rId2"/>
          <a:srcRect/>
          <a:stretch/>
        </p:blipFill>
        <p:spPr>
          <a:xfrm>
            <a:off x="-9525" y="0"/>
            <a:ext cx="12191996" cy="6865149"/>
          </a:xfrm>
          <a:prstGeom prst="rect">
            <a:avLst/>
          </a:prstGeom>
        </p:spPr>
      </p:pic>
      <p:sp>
        <p:nvSpPr>
          <p:cNvPr id="2" name="TextBox 1">
            <a:extLst>
              <a:ext uri="{FF2B5EF4-FFF2-40B4-BE49-F238E27FC236}">
                <a16:creationId xmlns:a16="http://schemas.microsoft.com/office/drawing/2014/main" id="{98EDB75C-7549-9BB5-2FFB-24C4DE2DEF11}"/>
              </a:ext>
            </a:extLst>
          </p:cNvPr>
          <p:cNvSpPr txBox="1"/>
          <p:nvPr/>
        </p:nvSpPr>
        <p:spPr>
          <a:xfrm>
            <a:off x="3429000" y="4495800"/>
            <a:ext cx="8982071" cy="1323439"/>
          </a:xfrm>
          <a:prstGeom prst="rect">
            <a:avLst/>
          </a:prstGeom>
          <a:noFill/>
        </p:spPr>
        <p:txBody>
          <a:bodyPr wrap="square" rtlCol="0">
            <a:spAutoFit/>
          </a:bodyPr>
          <a:lstStyle/>
          <a:p>
            <a:r>
              <a:rPr lang="en-US" sz="4000" b="1" dirty="0">
                <a:solidFill>
                  <a:srgbClr val="014B79"/>
                </a:solidFill>
                <a:effectLst>
                  <a:outerShdw blurRad="38100" dist="38100" dir="2700000" algn="tl">
                    <a:srgbClr val="000000">
                      <a:alpha val="43137"/>
                    </a:srgbClr>
                  </a:outerShdw>
                </a:effectLst>
              </a:rPr>
              <a:t>PR-03-27: Lead Service Line Inventory </a:t>
            </a:r>
          </a:p>
          <a:p>
            <a:r>
              <a:rPr lang="en-US" sz="4000" b="1" dirty="0">
                <a:solidFill>
                  <a:srgbClr val="014B79"/>
                </a:solidFill>
                <a:effectLst>
                  <a:outerShdw blurRad="38100" dist="38100" dir="2700000" algn="tl">
                    <a:srgbClr val="000000">
                      <a:alpha val="43137"/>
                    </a:srgbClr>
                  </a:outerShdw>
                </a:effectLst>
              </a:rPr>
              <a:t>Bidders’ Presentation </a:t>
            </a:r>
            <a:endParaRPr lang="en-VI" sz="4000" b="1" dirty="0">
              <a:solidFill>
                <a:srgbClr val="014B79"/>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51554460"/>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C4A41-9DE4-D414-C087-E3BA959E6F9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FEF5978-3F40-892D-9099-0D75751F481C}"/>
              </a:ext>
            </a:extLst>
          </p:cNvPr>
          <p:cNvSpPr>
            <a:spLocks noGrp="1"/>
          </p:cNvSpPr>
          <p:nvPr>
            <p:ph type="sldNum" sz="quarter" idx="18"/>
          </p:nvPr>
        </p:nvSpPr>
        <p:spPr>
          <a:xfrm>
            <a:off x="11146971" y="6356350"/>
            <a:ext cx="740227" cy="365125"/>
          </a:xfrm>
        </p:spPr>
        <p:txBody>
          <a:bodyPr vert="horz" lIns="91440" tIns="45720" rIns="91440" bIns="45720" rtlCol="0" anchor="ctr">
            <a:normAutofit/>
          </a:bodyPr>
          <a:lstStyle/>
          <a:p>
            <a:pPr>
              <a:spcAft>
                <a:spcPts val="600"/>
              </a:spcAft>
            </a:pPr>
            <a:fld id="{8699F50C-BE38-4BD0-BA84-9B090E1F2B9B}" type="slidenum">
              <a:rPr lang="en-IN" smtClean="0"/>
              <a:pPr>
                <a:spcAft>
                  <a:spcPts val="600"/>
                </a:spcAft>
              </a:pPr>
              <a:t>2</a:t>
            </a:fld>
            <a:endParaRPr lang="en-IN"/>
          </a:p>
        </p:txBody>
      </p:sp>
      <p:sp>
        <p:nvSpPr>
          <p:cNvPr id="5" name="Title 4">
            <a:extLst>
              <a:ext uri="{FF2B5EF4-FFF2-40B4-BE49-F238E27FC236}">
                <a16:creationId xmlns:a16="http://schemas.microsoft.com/office/drawing/2014/main" id="{D7DDA81B-9F06-F48C-88FC-E2328F47A7AB}"/>
              </a:ext>
            </a:extLst>
          </p:cNvPr>
          <p:cNvSpPr>
            <a:spLocks noGrp="1"/>
          </p:cNvSpPr>
          <p:nvPr>
            <p:ph type="title"/>
          </p:nvPr>
        </p:nvSpPr>
        <p:spPr>
          <a:xfrm>
            <a:off x="518678" y="209028"/>
            <a:ext cx="8333222" cy="1147969"/>
          </a:xfrm>
        </p:spPr>
        <p:txBody>
          <a:bodyPr vert="horz" lIns="91440" tIns="45720" rIns="91440" bIns="0" rtlCol="0" anchor="b">
            <a:normAutofit/>
          </a:bodyPr>
          <a:lstStyle/>
          <a:p>
            <a:r>
              <a:rPr lang="en-US" b="0" dirty="0">
                <a:solidFill>
                  <a:srgbClr val="EAB200"/>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What is VIWAPA?</a:t>
            </a:r>
          </a:p>
        </p:txBody>
      </p:sp>
      <p:sp>
        <p:nvSpPr>
          <p:cNvPr id="10" name="TextBox 9">
            <a:extLst>
              <a:ext uri="{FF2B5EF4-FFF2-40B4-BE49-F238E27FC236}">
                <a16:creationId xmlns:a16="http://schemas.microsoft.com/office/drawing/2014/main" id="{CC0C18C5-B81F-EB40-DA24-C13ADF5C180D}"/>
              </a:ext>
            </a:extLst>
          </p:cNvPr>
          <p:cNvSpPr txBox="1"/>
          <p:nvPr/>
        </p:nvSpPr>
        <p:spPr>
          <a:xfrm>
            <a:off x="529687" y="1651044"/>
            <a:ext cx="5181600" cy="4525919"/>
          </a:xfrm>
          <a:prstGeom prst="rect">
            <a:avLst/>
          </a:prstGeom>
        </p:spPr>
        <p:txBody>
          <a:bodyPr rtlCol="0">
            <a:normAutofit/>
          </a:bodyPr>
          <a:lstStyle/>
          <a:p>
            <a:pPr marL="342900" indent="-342900">
              <a:lnSpc>
                <a:spcPct val="90000"/>
              </a:lnSpc>
              <a:spcBef>
                <a:spcPts val="2800"/>
              </a:spcBef>
              <a:spcAft>
                <a:spcPts val="600"/>
              </a:spcAft>
              <a:buClr>
                <a:srgbClr val="EAB200"/>
              </a:buClr>
              <a:buFont typeface="Wingdings" pitchFamily="2" charset="2"/>
              <a:buChar char="Ø"/>
            </a:pPr>
            <a:r>
              <a:rPr lang="en-US" sz="2200" dirty="0">
                <a:solidFill>
                  <a:schemeClr val="bg1"/>
                </a:solidFill>
                <a:latin typeface="Calibri Light" panose="020F0502020204030204" pitchFamily="34" charset="0"/>
                <a:cs typeface="Calibri Light" panose="020F0502020204030204" pitchFamily="34" charset="0"/>
              </a:rPr>
              <a:t>The Virgin Islands Water and Power Authority (VIWAPA) is a semi-autonomous agency of the U.S. Virgin Islands government that was created by the Fifth Legislature of the Virgin Islands in 1964.</a:t>
            </a:r>
          </a:p>
          <a:p>
            <a:pPr marL="342900" indent="-342900">
              <a:lnSpc>
                <a:spcPct val="90000"/>
              </a:lnSpc>
              <a:spcBef>
                <a:spcPts val="2800"/>
              </a:spcBef>
              <a:spcAft>
                <a:spcPts val="600"/>
              </a:spcAft>
              <a:buClr>
                <a:srgbClr val="EAB200"/>
              </a:buClr>
              <a:buFont typeface="Wingdings" pitchFamily="2" charset="2"/>
              <a:buChar char="Ø"/>
            </a:pPr>
            <a:r>
              <a:rPr lang="en-US" sz="2200" dirty="0">
                <a:solidFill>
                  <a:schemeClr val="bg1"/>
                </a:solidFill>
                <a:latin typeface="Calibri Light" panose="020F0502020204030204" pitchFamily="34" charset="0"/>
                <a:cs typeface="Calibri Light" panose="020F0502020204030204" pitchFamily="34" charset="0"/>
              </a:rPr>
              <a:t>VIWAPA owns and operates the power generation plant and potable water distribution system in USVI and provides services to its customers on St. Croix, St. Thomas, Water Island, and Hassel Island. </a:t>
            </a:r>
          </a:p>
        </p:txBody>
      </p:sp>
      <p:pic>
        <p:nvPicPr>
          <p:cNvPr id="2" name="Picture 1" descr="VI Water and Power Authority - YouTube">
            <a:extLst>
              <a:ext uri="{FF2B5EF4-FFF2-40B4-BE49-F238E27FC236}">
                <a16:creationId xmlns:a16="http://schemas.microsoft.com/office/drawing/2014/main" id="{43EB1316-34F0-9AE2-3856-83D03AF17516}"/>
              </a:ext>
            </a:extLst>
          </p:cNvPr>
          <p:cNvPicPr>
            <a:picLocks noChangeAspect="1"/>
          </p:cNvPicPr>
          <p:nvPr/>
        </p:nvPicPr>
        <p:blipFill>
          <a:blip r:embed="rId2"/>
          <a:stretch>
            <a:fillRect/>
          </a:stretch>
        </p:blipFill>
        <p:spPr>
          <a:xfrm>
            <a:off x="6480715" y="1166040"/>
            <a:ext cx="4525919" cy="4525919"/>
          </a:xfrm>
          <a:prstGeom prst="rect">
            <a:avLst/>
          </a:prstGeom>
          <a:noFill/>
        </p:spPr>
      </p:pic>
      <p:sp>
        <p:nvSpPr>
          <p:cNvPr id="7" name="Rectangle 6">
            <a:extLst>
              <a:ext uri="{FF2B5EF4-FFF2-40B4-BE49-F238E27FC236}">
                <a16:creationId xmlns:a16="http://schemas.microsoft.com/office/drawing/2014/main" id="{7CE841F6-77F5-5C52-2325-F1EFE3FD97B6}"/>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spTree>
    <p:extLst>
      <p:ext uri="{BB962C8B-B14F-4D97-AF65-F5344CB8AC3E}">
        <p14:creationId xmlns:p14="http://schemas.microsoft.com/office/powerpoint/2010/main" val="441934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A141F64-2CB3-1D14-3CE9-E78AFB2D3F36}"/>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pic>
        <p:nvPicPr>
          <p:cNvPr id="33" name="Picture 32" descr="Us Virgin Islands Map Images – Browse 3,118 Stock Photos, Vectors, and  Video | Adobe Stock">
            <a:extLst>
              <a:ext uri="{FF2B5EF4-FFF2-40B4-BE49-F238E27FC236}">
                <a16:creationId xmlns:a16="http://schemas.microsoft.com/office/drawing/2014/main" id="{FEB4B4C3-A0A4-3F08-EEA3-5A9E0761677B}"/>
              </a:ext>
            </a:extLst>
          </p:cNvPr>
          <p:cNvPicPr>
            <a:picLocks noChangeAspect="1"/>
          </p:cNvPicPr>
          <p:nvPr/>
        </p:nvPicPr>
        <p:blipFill>
          <a:blip r:embed="rId2">
            <a:alphaModFix amt="5000"/>
          </a:blip>
          <a:stretch>
            <a:fillRect/>
          </a:stretch>
        </p:blipFill>
        <p:spPr>
          <a:xfrm>
            <a:off x="0" y="0"/>
            <a:ext cx="12192000" cy="6858000"/>
          </a:xfrm>
          <a:prstGeom prst="rect">
            <a:avLst/>
          </a:prstGeom>
        </p:spPr>
      </p:pic>
      <p:sp>
        <p:nvSpPr>
          <p:cNvPr id="3" name="Footer Placeholder 2">
            <a:extLst>
              <a:ext uri="{FF2B5EF4-FFF2-40B4-BE49-F238E27FC236}">
                <a16:creationId xmlns:a16="http://schemas.microsoft.com/office/drawing/2014/main" id="{7C5B4CED-6230-8596-7704-8F556086DBBA}"/>
              </a:ext>
            </a:extLst>
          </p:cNvPr>
          <p:cNvSpPr>
            <a:spLocks noGrp="1"/>
          </p:cNvSpPr>
          <p:nvPr>
            <p:ph type="ftr" sz="quarter" idx="17"/>
          </p:nvPr>
        </p:nvSpPr>
        <p:spPr>
          <a:xfrm>
            <a:off x="338528" y="6165551"/>
            <a:ext cx="6472667" cy="365125"/>
          </a:xfrm>
        </p:spPr>
        <p:txBody>
          <a:bodyPr/>
          <a:lstStyle/>
          <a:p>
            <a:r>
              <a:rPr lang="en-US" dirty="0"/>
              <a:t>1</a:t>
            </a:r>
            <a:r>
              <a:rPr lang="en-IN" dirty="0"/>
              <a:t> I</a:t>
            </a:r>
            <a:r>
              <a:rPr lang="en-US" dirty="0"/>
              <a:t>ncludes booster stations</a:t>
            </a:r>
            <a:endParaRPr lang="en-IN" dirty="0"/>
          </a:p>
        </p:txBody>
      </p:sp>
      <p:sp>
        <p:nvSpPr>
          <p:cNvPr id="4" name="Slide Number Placeholder 3">
            <a:extLst>
              <a:ext uri="{FF2B5EF4-FFF2-40B4-BE49-F238E27FC236}">
                <a16:creationId xmlns:a16="http://schemas.microsoft.com/office/drawing/2014/main" id="{16F9CFF9-5159-944C-0A1F-E7FB9BDC6951}"/>
              </a:ext>
            </a:extLst>
          </p:cNvPr>
          <p:cNvSpPr>
            <a:spLocks noGrp="1"/>
          </p:cNvSpPr>
          <p:nvPr>
            <p:ph type="sldNum" sz="quarter" idx="18"/>
          </p:nvPr>
        </p:nvSpPr>
        <p:spPr/>
        <p:txBody>
          <a:bodyPr/>
          <a:lstStyle/>
          <a:p>
            <a:fld id="{8699F50C-BE38-4BD0-BA84-9B090E1F2B9B}" type="slidenum">
              <a:rPr lang="en-IN" smtClean="0"/>
              <a:t>3</a:t>
            </a:fld>
            <a:endParaRPr lang="en-IN" dirty="0"/>
          </a:p>
        </p:txBody>
      </p:sp>
      <p:sp>
        <p:nvSpPr>
          <p:cNvPr id="5" name="Title 4">
            <a:extLst>
              <a:ext uri="{FF2B5EF4-FFF2-40B4-BE49-F238E27FC236}">
                <a16:creationId xmlns:a16="http://schemas.microsoft.com/office/drawing/2014/main" id="{A2324526-B785-7AD3-FCD4-86D0CB142DA2}"/>
              </a:ext>
            </a:extLst>
          </p:cNvPr>
          <p:cNvSpPr>
            <a:spLocks noGrp="1"/>
          </p:cNvSpPr>
          <p:nvPr>
            <p:ph type="title"/>
          </p:nvPr>
        </p:nvSpPr>
        <p:spPr>
          <a:xfrm>
            <a:off x="338528" y="543417"/>
            <a:ext cx="8333222" cy="1147969"/>
          </a:xfrm>
        </p:spPr>
        <p:txBody>
          <a:bodyPr>
            <a:noAutofit/>
          </a:bodyPr>
          <a:lstStyle/>
          <a:p>
            <a:r>
              <a:rPr lang="en-US" dirty="0">
                <a:solidFill>
                  <a:srgbClr val="EAB200"/>
                </a:solidFill>
              </a:rPr>
              <a:t>VIWAPA Potable Water System </a:t>
            </a:r>
            <a:br>
              <a:rPr lang="en-US" dirty="0">
                <a:solidFill>
                  <a:srgbClr val="EAB200"/>
                </a:solidFill>
              </a:rPr>
            </a:br>
            <a:r>
              <a:rPr lang="en-US" dirty="0">
                <a:solidFill>
                  <a:srgbClr val="EAB200"/>
                </a:solidFill>
              </a:rPr>
              <a:t>Overview by District</a:t>
            </a:r>
          </a:p>
        </p:txBody>
      </p:sp>
      <p:sp>
        <p:nvSpPr>
          <p:cNvPr id="7" name="TextBox 6">
            <a:extLst>
              <a:ext uri="{FF2B5EF4-FFF2-40B4-BE49-F238E27FC236}">
                <a16:creationId xmlns:a16="http://schemas.microsoft.com/office/drawing/2014/main" id="{0F58EEF9-7437-3798-8A86-2F0375CB8DB5}"/>
              </a:ext>
            </a:extLst>
          </p:cNvPr>
          <p:cNvSpPr txBox="1"/>
          <p:nvPr/>
        </p:nvSpPr>
        <p:spPr>
          <a:xfrm>
            <a:off x="1047735" y="1918234"/>
            <a:ext cx="9051501" cy="8494633"/>
          </a:xfrm>
          <a:prstGeom prst="rect">
            <a:avLst/>
          </a:prstGeom>
          <a:noFill/>
        </p:spPr>
        <p:txBody>
          <a:bodyPr wrap="square" numCol="2" spcCol="548640" rtlCol="0">
            <a:spAutoFit/>
          </a:bodyPr>
          <a:lstStyle/>
          <a:p>
            <a:pPr>
              <a:spcBef>
                <a:spcPts val="600"/>
              </a:spcBef>
            </a:pPr>
            <a:r>
              <a:rPr lang="en-US" sz="2400" b="1" dirty="0">
                <a:solidFill>
                  <a:schemeClr val="bg1"/>
                </a:solidFill>
                <a:latin typeface="Calibri Light" panose="020F0502020204030204" pitchFamily="34" charset="0"/>
                <a:cs typeface="Calibri Light" panose="020F0502020204030204" pitchFamily="34" charset="0"/>
              </a:rPr>
              <a:t>St. Croix District </a:t>
            </a: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168 miles of water main</a:t>
            </a: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3 pump stations, 1 booster station </a:t>
            </a:r>
            <a:endParaRPr lang="en-US" sz="2200" baseline="16000" dirty="0">
              <a:solidFill>
                <a:schemeClr val="bg1"/>
              </a:solidFill>
              <a:latin typeface="Calibri Light" panose="020F0502020204030204" pitchFamily="34" charset="0"/>
              <a:cs typeface="Calibri Light" panose="020F0502020204030204" pitchFamily="34" charset="0"/>
            </a:endParaRP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8 storage tanks with a total capacity of 23.4 MG</a:t>
            </a: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Approximately </a:t>
            </a:r>
            <a:r>
              <a:rPr lang="en-US" sz="2200" dirty="0">
                <a:solidFill>
                  <a:schemeClr val="bg1"/>
                </a:solidFill>
                <a:latin typeface="Calibri Light" panose="020F0302020204030204" pitchFamily="34" charset="0"/>
                <a:cs typeface="Calibri Light" panose="020F0302020204030204" pitchFamily="34" charset="0"/>
              </a:rPr>
              <a:t>9,734 service locations </a:t>
            </a:r>
            <a:r>
              <a:rPr lang="en-US" sz="2200" dirty="0">
                <a:solidFill>
                  <a:schemeClr val="bg1"/>
                </a:solidFill>
                <a:latin typeface="Calibri Light" panose="020F0502020204030204" pitchFamily="34" charset="0"/>
                <a:cs typeface="Calibri Light" panose="020F0502020204030204" pitchFamily="34" charset="0"/>
              </a:rPr>
              <a:t>    </a:t>
            </a:r>
          </a:p>
          <a:p>
            <a:pPr>
              <a:spcBef>
                <a:spcPts val="600"/>
              </a:spcBef>
              <a:buClr>
                <a:srgbClr val="EAB200"/>
              </a:buClr>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endParaRPr lang="en-US" sz="2200" dirty="0">
              <a:solidFill>
                <a:schemeClr val="bg1"/>
              </a:solidFill>
              <a:latin typeface="Calibri Light" panose="020F0502020204030204" pitchFamily="34" charset="0"/>
              <a:cs typeface="Calibri Light" panose="020F0502020204030204" pitchFamily="34" charset="0"/>
            </a:endParaRPr>
          </a:p>
          <a:p>
            <a:pPr>
              <a:spcBef>
                <a:spcPts val="600"/>
              </a:spcBef>
            </a:pPr>
            <a:r>
              <a:rPr lang="en-US" sz="2400" b="1" dirty="0">
                <a:solidFill>
                  <a:schemeClr val="bg1"/>
                </a:solidFill>
                <a:latin typeface="Calibri Light" panose="020F0502020204030204" pitchFamily="34" charset="0"/>
                <a:cs typeface="Calibri Light" panose="020F0502020204030204" pitchFamily="34" charset="0"/>
              </a:rPr>
              <a:t>St. Thomas- St. John District</a:t>
            </a: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80 miles of water main (STT) / 3 miles of water main (STJ)</a:t>
            </a: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13 pump stations</a:t>
            </a:r>
            <a:r>
              <a:rPr lang="en-US" sz="2200" baseline="16000" dirty="0">
                <a:solidFill>
                  <a:schemeClr val="bg1"/>
                </a:solidFill>
                <a:latin typeface="Calibri Light" panose="020F0502020204030204" pitchFamily="34" charset="0"/>
                <a:cs typeface="Calibri Light" panose="020F0502020204030204" pitchFamily="34" charset="0"/>
              </a:rPr>
              <a:t>1   </a:t>
            </a:r>
            <a:r>
              <a:rPr lang="en-US" sz="2200" dirty="0">
                <a:solidFill>
                  <a:schemeClr val="bg1"/>
                </a:solidFill>
                <a:latin typeface="Calibri Light" panose="020F0502020204030204" pitchFamily="34" charset="0"/>
                <a:cs typeface="Calibri Light" panose="020F0502020204030204" pitchFamily="34" charset="0"/>
              </a:rPr>
              <a:t>(STT) / 1 pump station (STJ)</a:t>
            </a: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4 storage tanks with a total capacity of 37 MG (STT) /  4 storage tanks with total capacity of 1.5 MG (STJ)</a:t>
            </a:r>
          </a:p>
          <a:p>
            <a:pPr marL="227013" indent="-227013">
              <a:spcBef>
                <a:spcPts val="600"/>
              </a:spcBef>
              <a:buClr>
                <a:srgbClr val="EAB200"/>
              </a:buClr>
              <a:buFont typeface="Arial" panose="020B0604020202020204" pitchFamily="34" charset="0"/>
              <a:buChar char="•"/>
            </a:pPr>
            <a:r>
              <a:rPr lang="en-US" sz="2200" dirty="0">
                <a:solidFill>
                  <a:schemeClr val="bg1"/>
                </a:solidFill>
                <a:latin typeface="Calibri Light" panose="020F0502020204030204" pitchFamily="34" charset="0"/>
                <a:cs typeface="Calibri Light" panose="020F0502020204030204" pitchFamily="34" charset="0"/>
              </a:rPr>
              <a:t>Approximately 6,660 service locations </a:t>
            </a:r>
          </a:p>
          <a:p>
            <a:pPr>
              <a:spcBef>
                <a:spcPts val="600"/>
              </a:spcBef>
            </a:pPr>
            <a:endParaRPr lang="en-US" sz="2800" dirty="0">
              <a:solidFill>
                <a:schemeClr val="bg1"/>
              </a:solidFill>
              <a:latin typeface="Calibri Light" panose="020F0502020204030204" pitchFamily="34" charset="0"/>
              <a:cs typeface="Calibri Light" panose="020F0502020204030204" pitchFamily="34" charset="0"/>
            </a:endParaRPr>
          </a:p>
          <a:p>
            <a:pPr marL="227013" indent="-227013">
              <a:buFont typeface="Arial" panose="020B0604020202020204" pitchFamily="34" charset="0"/>
              <a:buChar char="•"/>
            </a:pPr>
            <a:endParaRPr lang="en-US" dirty="0">
              <a:solidFill>
                <a:schemeClr val="bg1"/>
              </a:solidFill>
              <a:latin typeface="Calibri Light" panose="020F0502020204030204" pitchFamily="34" charset="0"/>
              <a:cs typeface="Calibri Light" panose="020F0502020204030204" pitchFamily="34" charset="0"/>
            </a:endParaRPr>
          </a:p>
        </p:txBody>
      </p:sp>
      <p:sp>
        <p:nvSpPr>
          <p:cNvPr id="21" name="row-rule-1">
            <a:extLst>
              <a:ext uri="{FF2B5EF4-FFF2-40B4-BE49-F238E27FC236}">
                <a16:creationId xmlns:a16="http://schemas.microsoft.com/office/drawing/2014/main" id="{52AA81CE-0B73-7340-9A85-57E64A05FA17}"/>
              </a:ext>
            </a:extLst>
          </p:cNvPr>
          <p:cNvSpPr>
            <a:spLocks noGrp="1"/>
          </p:cNvSpPr>
          <p:nvPr/>
        </p:nvSpPr>
        <p:spPr>
          <a:xfrm rot="10800000">
            <a:off x="1174194" y="2371929"/>
            <a:ext cx="2532339" cy="9144"/>
          </a:xfrm>
          <a:prstGeom prst="rect">
            <a:avLst/>
          </a:prstGeom>
          <a:solidFill>
            <a:srgbClr val="FFC000"/>
          </a:solidFill>
          <a:ln>
            <a:noFill/>
          </a:ln>
        </p:spPr>
        <p:style>
          <a:lnRef idx="2">
            <a:schemeClr val="accent2"/>
          </a:lnRef>
          <a:fillRef idx="1">
            <a:schemeClr val="lt1"/>
          </a:fillRef>
          <a:effectRef idx="0">
            <a:schemeClr val="accent2"/>
          </a:effectRef>
          <a:fontRef idx="minor">
            <a:schemeClr val="dk1"/>
          </a:fontRef>
        </p:style>
        <p:txBody>
          <a:bodyPr/>
          <a:lstStyle/>
          <a:p>
            <a:endParaRPr lang="en-US"/>
          </a:p>
        </p:txBody>
      </p:sp>
      <p:sp>
        <p:nvSpPr>
          <p:cNvPr id="29" name="row-rule-1">
            <a:extLst>
              <a:ext uri="{FF2B5EF4-FFF2-40B4-BE49-F238E27FC236}">
                <a16:creationId xmlns:a16="http://schemas.microsoft.com/office/drawing/2014/main" id="{4D4B05D5-E8C9-DDCF-734C-15BCDA40A8D7}"/>
              </a:ext>
            </a:extLst>
          </p:cNvPr>
          <p:cNvSpPr>
            <a:spLocks noGrp="1"/>
          </p:cNvSpPr>
          <p:nvPr/>
        </p:nvSpPr>
        <p:spPr>
          <a:xfrm rot="10800000">
            <a:off x="5746766" y="2367357"/>
            <a:ext cx="4114800" cy="9144"/>
          </a:xfrm>
          <a:prstGeom prst="rect">
            <a:avLst/>
          </a:prstGeom>
          <a:solidFill>
            <a:srgbClr val="FFC000"/>
          </a:solidFill>
          <a:ln>
            <a:noFill/>
          </a:ln>
        </p:spPr>
        <p:style>
          <a:lnRef idx="2">
            <a:schemeClr val="accent2"/>
          </a:lnRef>
          <a:fillRef idx="1">
            <a:schemeClr val="lt1"/>
          </a:fillRef>
          <a:effectRef idx="0">
            <a:schemeClr val="accent2"/>
          </a:effectRef>
          <a:fontRef idx="minor">
            <a:schemeClr val="dk1"/>
          </a:fontRef>
        </p:style>
        <p:txBody>
          <a:bodyPr/>
          <a:lstStyle/>
          <a:p>
            <a:endParaRPr lang="en-US"/>
          </a:p>
        </p:txBody>
      </p:sp>
    </p:spTree>
    <p:extLst>
      <p:ext uri="{BB962C8B-B14F-4D97-AF65-F5344CB8AC3E}">
        <p14:creationId xmlns:p14="http://schemas.microsoft.com/office/powerpoint/2010/main" val="1257672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PA takes aim at water, air and toxics protections as part of massive  deregulation campaign - ABC News">
            <a:extLst>
              <a:ext uri="{FF2B5EF4-FFF2-40B4-BE49-F238E27FC236}">
                <a16:creationId xmlns:a16="http://schemas.microsoft.com/office/drawing/2014/main" id="{3CA0EDC5-7531-B135-C51E-6FA4839BD9CF}"/>
              </a:ext>
            </a:extLst>
          </p:cNvPr>
          <p:cNvPicPr>
            <a:picLocks noChangeAspect="1"/>
          </p:cNvPicPr>
          <p:nvPr/>
        </p:nvPicPr>
        <p:blipFill>
          <a:blip r:embed="rId2">
            <a:alphaModFix amt="10000"/>
          </a:blip>
          <a:stretch>
            <a:fillRect/>
          </a:stretch>
        </p:blipFill>
        <p:spPr>
          <a:xfrm>
            <a:off x="-31584" y="0"/>
            <a:ext cx="12223584" cy="6858000"/>
          </a:xfrm>
          <a:prstGeom prst="rect">
            <a:avLst/>
          </a:prstGeom>
        </p:spPr>
      </p:pic>
      <p:sp>
        <p:nvSpPr>
          <p:cNvPr id="13" name="Footer Placeholder 1">
            <a:extLst>
              <a:ext uri="{FF2B5EF4-FFF2-40B4-BE49-F238E27FC236}">
                <a16:creationId xmlns:a16="http://schemas.microsoft.com/office/drawing/2014/main" id="{7881B818-AFC6-7730-61C5-C8522767C55B}"/>
              </a:ext>
            </a:extLst>
          </p:cNvPr>
          <p:cNvSpPr>
            <a:spLocks noGrp="1"/>
          </p:cNvSpPr>
          <p:nvPr>
            <p:ph type="ftr" sz="quarter" idx="17"/>
          </p:nvPr>
        </p:nvSpPr>
        <p:spPr/>
        <p:txBody>
          <a:bodyPr/>
          <a:lstStyle/>
          <a:p>
            <a:pPr>
              <a:spcAft>
                <a:spcPts val="600"/>
              </a:spcAft>
            </a:pPr>
            <a:r>
              <a:rPr lang="en-US" dirty="0"/>
              <a:t>Regulatory references: 40 CFR §§ 141.84, 141.85, and 141.90.</a:t>
            </a:r>
            <a:endParaRPr lang="en-IN" dirty="0"/>
          </a:p>
        </p:txBody>
      </p:sp>
      <p:sp>
        <p:nvSpPr>
          <p:cNvPr id="14" name="Slide Number Placeholder 2">
            <a:extLst>
              <a:ext uri="{FF2B5EF4-FFF2-40B4-BE49-F238E27FC236}">
                <a16:creationId xmlns:a16="http://schemas.microsoft.com/office/drawing/2014/main" id="{4CE9B8AD-578C-8CD7-7E94-C735548A8704}"/>
              </a:ext>
            </a:extLst>
          </p:cNvPr>
          <p:cNvSpPr>
            <a:spLocks noGrp="1"/>
          </p:cNvSpPr>
          <p:nvPr>
            <p:ph type="sldNum" sz="quarter" idx="18"/>
          </p:nvPr>
        </p:nvSpPr>
        <p:spPr/>
        <p:txBody>
          <a:bodyPr/>
          <a:lstStyle/>
          <a:p>
            <a:pPr>
              <a:spcAft>
                <a:spcPts val="600"/>
              </a:spcAft>
            </a:pPr>
            <a:fld id="{8699F50C-BE38-4BD0-BA84-9B090E1F2B9B}" type="slidenum">
              <a:rPr lang="en-IN" smtClean="0"/>
              <a:pPr>
                <a:spcAft>
                  <a:spcPts val="600"/>
                </a:spcAft>
              </a:pPr>
              <a:t>4</a:t>
            </a:fld>
            <a:endParaRPr lang="en-IN"/>
          </a:p>
        </p:txBody>
      </p:sp>
      <p:sp>
        <p:nvSpPr>
          <p:cNvPr id="26" name="Table Placeholder 25">
            <a:extLst>
              <a:ext uri="{FF2B5EF4-FFF2-40B4-BE49-F238E27FC236}">
                <a16:creationId xmlns:a16="http://schemas.microsoft.com/office/drawing/2014/main" id="{13B808EB-678B-7078-4A56-D2C0A1FBA565}"/>
              </a:ext>
            </a:extLst>
          </p:cNvPr>
          <p:cNvSpPr>
            <a:spLocks noGrp="1"/>
          </p:cNvSpPr>
          <p:nvPr>
            <p:ph type="tbl" sz="quarter" idx="12"/>
          </p:nvPr>
        </p:nvSpPr>
        <p:spPr>
          <a:xfrm>
            <a:off x="523709" y="1755745"/>
            <a:ext cx="10993375" cy="4824937"/>
          </a:xfrm>
        </p:spPr>
        <p:txBody>
          <a:bodyPr/>
          <a:lstStyle/>
          <a:p>
            <a:pPr marL="342900" indent="-342900" algn="just">
              <a:spcBef>
                <a:spcPts val="1600"/>
              </a:spcBef>
              <a:buClr>
                <a:schemeClr val="accent2"/>
              </a:buClr>
              <a:buFont typeface="Wingdings" panose="05000000000000000000" pitchFamily="2" charset="2"/>
              <a:buChar char="Ø"/>
            </a:pPr>
            <a:r>
              <a:rPr lang="en-US" sz="2400" dirty="0">
                <a:latin typeface="Calibri Light" panose="020F0302020204030204" pitchFamily="34" charset="0"/>
                <a:cs typeface="Calibri Light" panose="020F0302020204030204" pitchFamily="34" charset="0"/>
              </a:rPr>
              <a:t>This project is 100% funded by the EPA Drinking Water State Revolving Fund </a:t>
            </a:r>
          </a:p>
          <a:p>
            <a:pPr marL="342900" indent="-342900" algn="just">
              <a:spcBef>
                <a:spcPts val="1600"/>
              </a:spcBef>
              <a:buClr>
                <a:schemeClr val="accent2"/>
              </a:buClr>
              <a:buFont typeface="Wingdings" panose="05000000000000000000" pitchFamily="2" charset="2"/>
              <a:buChar char="Ø"/>
            </a:pPr>
            <a:r>
              <a:rPr lang="en-US" sz="2400" dirty="0">
                <a:latin typeface="Calibri Light" panose="020F0502020204030204" pitchFamily="34" charset="0"/>
                <a:cs typeface="Calibri Light" panose="020F0502020204030204" pitchFamily="34" charset="0"/>
              </a:rPr>
              <a:t>In 2021, the EPA issued the Lead and Copper Rule Revisions (LCRR), strengthening the 1991 Lead and Copper Rule to protect communities from lead exposure in potable water. </a:t>
            </a:r>
          </a:p>
          <a:p>
            <a:pPr marL="342900" indent="-342900" algn="just">
              <a:lnSpc>
                <a:spcPct val="100000"/>
              </a:lnSpc>
              <a:spcBef>
                <a:spcPts val="1600"/>
              </a:spcBef>
              <a:buClr>
                <a:schemeClr val="accent2"/>
              </a:buClr>
              <a:buFont typeface="Wingdings" panose="05000000000000000000" pitchFamily="2" charset="2"/>
              <a:buChar char="Ø"/>
            </a:pPr>
            <a:r>
              <a:rPr lang="en-US" sz="2400" dirty="0">
                <a:latin typeface="Calibri Light" panose="020F0502020204030204" pitchFamily="34" charset="0"/>
                <a:cs typeface="Calibri Light" panose="020F0502020204030204" pitchFamily="34" charset="0"/>
              </a:rPr>
              <a:t>The LCRR required public water systems, like VIWAPA, to inventory all service lines materials. </a:t>
            </a:r>
            <a:r>
              <a:rPr lang="en-US" sz="2400" dirty="0">
                <a:solidFill>
                  <a:schemeClr val="bg1"/>
                </a:solidFill>
                <a:latin typeface="Calibri Light" panose="020F0302020204030204" pitchFamily="34" charset="0"/>
                <a:cs typeface="Calibri Light" panose="020F0302020204030204" pitchFamily="34" charset="0"/>
              </a:rPr>
              <a:t>This project will verify all unknown service line materials and provide VIWAPA information needed to maintain its inventory and plan future replacements.</a:t>
            </a:r>
          </a:p>
          <a:p>
            <a:pPr marL="342900" indent="-342900" algn="just">
              <a:lnSpc>
                <a:spcPct val="100000"/>
              </a:lnSpc>
              <a:spcBef>
                <a:spcPts val="1600"/>
              </a:spcBef>
              <a:buClr>
                <a:schemeClr val="accent2"/>
              </a:buClr>
              <a:buFont typeface="Wingdings" panose="05000000000000000000" pitchFamily="2" charset="2"/>
              <a:buChar char="Ø"/>
            </a:pPr>
            <a:r>
              <a:rPr lang="en-US" sz="2400" dirty="0">
                <a:latin typeface="Calibri Light" panose="020F0502020204030204" pitchFamily="34" charset="0"/>
                <a:cs typeface="Calibri Light" panose="020F0502020204030204" pitchFamily="34" charset="0"/>
              </a:rPr>
              <a:t>In 2024, EPA finalized the Lead and Copper Rule Improvements, which require an updated baseline inventory </a:t>
            </a:r>
            <a:r>
              <a:rPr lang="en-US" sz="2400" b="1" u="sng" dirty="0">
                <a:latin typeface="Calibri Light" panose="020F0502020204030204" pitchFamily="34" charset="0"/>
                <a:cs typeface="Calibri Light" panose="020F0502020204030204" pitchFamily="34" charset="0"/>
              </a:rPr>
              <a:t>by November 1, 2027</a:t>
            </a:r>
            <a:r>
              <a:rPr lang="en-US" sz="2400" dirty="0">
                <a:latin typeface="Calibri Light" panose="020F0502020204030204" pitchFamily="34" charset="0"/>
                <a:cs typeface="Calibri Light" panose="020F0502020204030204" pitchFamily="34" charset="0"/>
              </a:rPr>
              <a:t>.</a:t>
            </a:r>
          </a:p>
          <a:p>
            <a:pPr marL="1028700" lvl="1" indent="-342900" algn="just">
              <a:lnSpc>
                <a:spcPct val="100000"/>
              </a:lnSpc>
              <a:spcBef>
                <a:spcPts val="1600"/>
              </a:spcBef>
              <a:buClr>
                <a:schemeClr val="accent2"/>
              </a:buClr>
              <a:buFont typeface="Wingdings" pitchFamily="2" charset="2"/>
              <a:buChar char="§"/>
            </a:pPr>
            <a:r>
              <a:rPr lang="en-US" sz="2400" dirty="0">
                <a:solidFill>
                  <a:schemeClr val="bg1"/>
                </a:solidFill>
                <a:latin typeface="Calibri Light" panose="020F0502020204030204" pitchFamily="34" charset="0"/>
                <a:cs typeface="Calibri Light" panose="020F0502020204030204" pitchFamily="34" charset="0"/>
              </a:rPr>
              <a:t>VIWAPA submitted their baseline inventory to the EPA in Jan. 2026</a:t>
            </a:r>
            <a:endParaRPr lang="en-US" sz="2400" dirty="0">
              <a:latin typeface="Calibri Light" panose="020F0502020204030204" pitchFamily="34" charset="0"/>
              <a:cs typeface="Calibri Light" panose="020F0502020204030204" pitchFamily="34" charset="0"/>
            </a:endParaRPr>
          </a:p>
          <a:p>
            <a:pPr algn="just">
              <a:lnSpc>
                <a:spcPct val="100000"/>
              </a:lnSpc>
              <a:spcBef>
                <a:spcPts val="1600"/>
              </a:spcBef>
            </a:pPr>
            <a:endParaRPr lang="en-US" sz="2400" dirty="0">
              <a:latin typeface="Calibri Light" panose="020F0502020204030204" pitchFamily="34" charset="0"/>
              <a:cs typeface="Calibri Light" panose="020F0502020204030204" pitchFamily="34" charset="0"/>
            </a:endParaRPr>
          </a:p>
        </p:txBody>
      </p:sp>
      <p:sp>
        <p:nvSpPr>
          <p:cNvPr id="5" name="Rectangle 4">
            <a:extLst>
              <a:ext uri="{FF2B5EF4-FFF2-40B4-BE49-F238E27FC236}">
                <a16:creationId xmlns:a16="http://schemas.microsoft.com/office/drawing/2014/main" id="{15C2399A-3D3C-83D0-15B6-396E182107A9}"/>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sp>
        <p:nvSpPr>
          <p:cNvPr id="3" name="Title 2">
            <a:extLst>
              <a:ext uri="{FF2B5EF4-FFF2-40B4-BE49-F238E27FC236}">
                <a16:creationId xmlns:a16="http://schemas.microsoft.com/office/drawing/2014/main" id="{460F40CE-3E56-DEBD-5273-F6EC9BB441B1}"/>
              </a:ext>
            </a:extLst>
          </p:cNvPr>
          <p:cNvSpPr>
            <a:spLocks noGrp="1"/>
          </p:cNvSpPr>
          <p:nvPr>
            <p:ph type="title"/>
          </p:nvPr>
        </p:nvSpPr>
        <p:spPr>
          <a:xfrm>
            <a:off x="523709" y="373591"/>
            <a:ext cx="9393857" cy="1201109"/>
          </a:xfrm>
        </p:spPr>
        <p:txBody>
          <a:bodyPr>
            <a:noAutofit/>
          </a:bodyPr>
          <a:lstStyle/>
          <a:p>
            <a:r>
              <a:rPr lang="en-US" b="0" dirty="0">
                <a:solidFill>
                  <a:srgbClr val="FFC000"/>
                </a:solidFill>
              </a:rPr>
              <a:t>Regulatory Background </a:t>
            </a:r>
            <a:br>
              <a:rPr lang="en-US" b="0" dirty="0">
                <a:solidFill>
                  <a:srgbClr val="FFC000"/>
                </a:solidFill>
              </a:rPr>
            </a:br>
            <a:r>
              <a:rPr lang="en-US" b="0" dirty="0">
                <a:solidFill>
                  <a:srgbClr val="FFC000"/>
                </a:solidFill>
              </a:rPr>
              <a:t>&amp; Project Need</a:t>
            </a:r>
          </a:p>
        </p:txBody>
      </p:sp>
    </p:spTree>
    <p:extLst>
      <p:ext uri="{BB962C8B-B14F-4D97-AF65-F5344CB8AC3E}">
        <p14:creationId xmlns:p14="http://schemas.microsoft.com/office/powerpoint/2010/main" val="3472560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C840D-E085-CE1E-9163-5CEC026A1D9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86504B8-269E-ED93-4F50-DABB98F9F03B}"/>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pic>
        <p:nvPicPr>
          <p:cNvPr id="4" name="Picture 3" descr="How to Create a Scope of Work | Adobe">
            <a:extLst>
              <a:ext uri="{FF2B5EF4-FFF2-40B4-BE49-F238E27FC236}">
                <a16:creationId xmlns:a16="http://schemas.microsoft.com/office/drawing/2014/main" id="{618BA7BF-688F-58E7-74B9-B3FA31C4FE6E}"/>
              </a:ext>
            </a:extLst>
          </p:cNvPr>
          <p:cNvPicPr>
            <a:picLocks noChangeAspect="1"/>
          </p:cNvPicPr>
          <p:nvPr/>
        </p:nvPicPr>
        <p:blipFill>
          <a:blip r:embed="rId2">
            <a:alphaModFix amt="4000"/>
          </a:blip>
          <a:stretch>
            <a:fillRect/>
          </a:stretch>
        </p:blipFill>
        <p:spPr>
          <a:xfrm>
            <a:off x="0" y="-22932"/>
            <a:ext cx="12192000" cy="6974006"/>
          </a:xfrm>
          <a:prstGeom prst="rect">
            <a:avLst/>
          </a:prstGeom>
        </p:spPr>
      </p:pic>
      <p:sp>
        <p:nvSpPr>
          <p:cNvPr id="14" name="Slide Number Placeholder 2">
            <a:extLst>
              <a:ext uri="{FF2B5EF4-FFF2-40B4-BE49-F238E27FC236}">
                <a16:creationId xmlns:a16="http://schemas.microsoft.com/office/drawing/2014/main" id="{1634B80E-7582-7642-C287-A722B87F628B}"/>
              </a:ext>
            </a:extLst>
          </p:cNvPr>
          <p:cNvSpPr>
            <a:spLocks noGrp="1"/>
          </p:cNvSpPr>
          <p:nvPr>
            <p:ph type="sldNum" sz="quarter" idx="18"/>
          </p:nvPr>
        </p:nvSpPr>
        <p:spPr/>
        <p:txBody>
          <a:bodyPr/>
          <a:lstStyle/>
          <a:p>
            <a:pPr>
              <a:spcAft>
                <a:spcPts val="600"/>
              </a:spcAft>
            </a:pPr>
            <a:fld id="{8699F50C-BE38-4BD0-BA84-9B090E1F2B9B}" type="slidenum">
              <a:rPr lang="en-IN" smtClean="0"/>
              <a:pPr>
                <a:spcAft>
                  <a:spcPts val="600"/>
                </a:spcAft>
              </a:pPr>
              <a:t>5</a:t>
            </a:fld>
            <a:endParaRPr lang="en-IN"/>
          </a:p>
        </p:txBody>
      </p:sp>
      <p:sp>
        <p:nvSpPr>
          <p:cNvPr id="15" name="Title 3">
            <a:extLst>
              <a:ext uri="{FF2B5EF4-FFF2-40B4-BE49-F238E27FC236}">
                <a16:creationId xmlns:a16="http://schemas.microsoft.com/office/drawing/2014/main" id="{90C34751-143D-06F8-6C00-A81665306E48}"/>
              </a:ext>
            </a:extLst>
          </p:cNvPr>
          <p:cNvSpPr>
            <a:spLocks noGrp="1"/>
          </p:cNvSpPr>
          <p:nvPr>
            <p:ph type="title"/>
          </p:nvPr>
        </p:nvSpPr>
        <p:spPr>
          <a:xfrm>
            <a:off x="624843" y="540327"/>
            <a:ext cx="5471157" cy="603625"/>
          </a:xfrm>
        </p:spPr>
        <p:txBody>
          <a:bodyPr>
            <a:noAutofit/>
          </a:bodyPr>
          <a:lstStyle/>
          <a:p>
            <a:r>
              <a:rPr kumimoji="0" lang="en-US" sz="5400" b="0" u="none" strike="noStrike" kern="1200" cap="none" spc="0" normalizeH="0" baseline="0" noProof="0" dirty="0">
                <a:ln>
                  <a:noFill/>
                </a:ln>
                <a:solidFill>
                  <a:srgbClr val="EAB200"/>
                </a:solidFill>
                <a:effectLst/>
                <a:uLnTx/>
                <a:uFillTx/>
                <a:latin typeface="Calibri Light" panose="020F0302020204030204" pitchFamily="34" charset="0"/>
                <a:cs typeface="Calibri Light" panose="020F0302020204030204" pitchFamily="34" charset="0"/>
              </a:rPr>
              <a:t>Scope of Work</a:t>
            </a:r>
            <a:endParaRPr lang="en-US" sz="5400" b="0" dirty="0">
              <a:solidFill>
                <a:srgbClr val="EAB200"/>
              </a:solidFill>
              <a:latin typeface="Calibri Light" panose="020F0302020204030204" pitchFamily="34" charset="0"/>
              <a:cs typeface="Calibri Light" panose="020F0302020204030204" pitchFamily="34" charset="0"/>
            </a:endParaRPr>
          </a:p>
        </p:txBody>
      </p:sp>
      <p:sp>
        <p:nvSpPr>
          <p:cNvPr id="3" name="TextBox 2">
            <a:extLst>
              <a:ext uri="{FF2B5EF4-FFF2-40B4-BE49-F238E27FC236}">
                <a16:creationId xmlns:a16="http://schemas.microsoft.com/office/drawing/2014/main" id="{A441CEB4-BFBE-BDA6-1E2D-F06898885F71}"/>
              </a:ext>
            </a:extLst>
          </p:cNvPr>
          <p:cNvSpPr txBox="1"/>
          <p:nvPr/>
        </p:nvSpPr>
        <p:spPr>
          <a:xfrm>
            <a:off x="624843" y="1405719"/>
            <a:ext cx="10863580" cy="5775940"/>
          </a:xfrm>
          <a:prstGeom prst="rect">
            <a:avLst/>
          </a:prstGeom>
          <a:noFill/>
        </p:spPr>
        <p:txBody>
          <a:bodyPr wrap="square" rtlCol="0">
            <a:spAutoFit/>
          </a:bodyPr>
          <a:lstStyle/>
          <a:p>
            <a:pPr>
              <a:spcBef>
                <a:spcPts val="800"/>
              </a:spcBef>
              <a:buClr>
                <a:schemeClr val="accent2"/>
              </a:buClr>
            </a:pPr>
            <a:r>
              <a:rPr lang="en-US" sz="2400" dirty="0">
                <a:solidFill>
                  <a:schemeClr val="bg1"/>
                </a:solidFill>
                <a:latin typeface="Calibri Light" panose="020F0302020204030204" pitchFamily="34" charset="0"/>
                <a:cs typeface="Calibri Light" panose="020F0302020204030204" pitchFamily="34" charset="0"/>
              </a:rPr>
              <a:t>The scope of work includes the field investigation of approximately </a:t>
            </a:r>
            <a:r>
              <a:rPr lang="en-US" sz="2400" b="1" dirty="0">
                <a:solidFill>
                  <a:schemeClr val="bg1"/>
                </a:solidFill>
                <a:latin typeface="Calibri Light" panose="020F0302020204030204" pitchFamily="34" charset="0"/>
                <a:cs typeface="Calibri Light" panose="020F0302020204030204" pitchFamily="34" charset="0"/>
              </a:rPr>
              <a:t>16,490</a:t>
            </a:r>
            <a:r>
              <a:rPr lang="en-US" sz="2400" dirty="0">
                <a:solidFill>
                  <a:schemeClr val="bg1"/>
                </a:solidFill>
                <a:latin typeface="Calibri Light" panose="020F0302020204030204" pitchFamily="34" charset="0"/>
                <a:cs typeface="Calibri Light" panose="020F0302020204030204" pitchFamily="34" charset="0"/>
              </a:rPr>
              <a:t> service connections across the territory:</a:t>
            </a:r>
          </a:p>
          <a:p>
            <a:pPr marL="742950" lvl="1" indent="-285750">
              <a:spcBef>
                <a:spcPts val="800"/>
              </a:spcBef>
              <a:buClr>
                <a:schemeClr val="accent2"/>
              </a:buClr>
              <a:buFont typeface="Wingdings" panose="05000000000000000000" pitchFamily="2" charset="2"/>
              <a:buChar char="Ø"/>
            </a:pPr>
            <a:r>
              <a:rPr lang="en-US" sz="2400" dirty="0">
                <a:solidFill>
                  <a:schemeClr val="bg1"/>
                </a:solidFill>
                <a:latin typeface="Calibri Light" panose="020F0302020204030204" pitchFamily="34" charset="0"/>
                <a:cs typeface="Calibri Light" panose="020F0302020204030204" pitchFamily="34" charset="0"/>
              </a:rPr>
              <a:t>St. Croix District: Approx. </a:t>
            </a:r>
            <a:r>
              <a:rPr lang="en-US" sz="2400" b="1" dirty="0">
                <a:solidFill>
                  <a:schemeClr val="bg1"/>
                </a:solidFill>
                <a:latin typeface="Calibri Light" panose="020F0302020204030204" pitchFamily="34" charset="0"/>
                <a:cs typeface="Calibri Light" panose="020F0302020204030204" pitchFamily="34" charset="0"/>
              </a:rPr>
              <a:t>9,734</a:t>
            </a:r>
            <a:r>
              <a:rPr lang="en-US" sz="2400" dirty="0">
                <a:solidFill>
                  <a:schemeClr val="bg1"/>
                </a:solidFill>
                <a:latin typeface="Calibri Light" panose="020F0302020204030204" pitchFamily="34" charset="0"/>
                <a:cs typeface="Calibri Light" panose="020F0302020204030204" pitchFamily="34" charset="0"/>
              </a:rPr>
              <a:t> service connections</a:t>
            </a:r>
          </a:p>
          <a:p>
            <a:pPr marL="742950" lvl="1" indent="-285750">
              <a:spcBef>
                <a:spcPts val="800"/>
              </a:spcBef>
              <a:buClr>
                <a:schemeClr val="accent2"/>
              </a:buClr>
              <a:buFont typeface="Wingdings" panose="05000000000000000000" pitchFamily="2" charset="2"/>
              <a:buChar char="Ø"/>
            </a:pPr>
            <a:r>
              <a:rPr lang="en-US" sz="2400" dirty="0">
                <a:solidFill>
                  <a:schemeClr val="bg1"/>
                </a:solidFill>
                <a:latin typeface="Calibri Light" panose="020F0302020204030204" pitchFamily="34" charset="0"/>
                <a:cs typeface="Calibri Light" panose="020F0302020204030204" pitchFamily="34" charset="0"/>
              </a:rPr>
              <a:t>St. Thomas-St. John District: Approx. </a:t>
            </a:r>
            <a:r>
              <a:rPr lang="en-US" sz="2400" b="1" dirty="0">
                <a:solidFill>
                  <a:schemeClr val="bg1"/>
                </a:solidFill>
                <a:latin typeface="Calibri Light" panose="020F0302020204030204" pitchFamily="34" charset="0"/>
                <a:cs typeface="Calibri Light" panose="020F0302020204030204" pitchFamily="34" charset="0"/>
              </a:rPr>
              <a:t>6,756</a:t>
            </a:r>
            <a:r>
              <a:rPr lang="en-US" sz="2400" dirty="0">
                <a:solidFill>
                  <a:schemeClr val="bg1"/>
                </a:solidFill>
                <a:latin typeface="Calibri Light" panose="020F0302020204030204" pitchFamily="34" charset="0"/>
                <a:cs typeface="Calibri Light" panose="020F0302020204030204" pitchFamily="34" charset="0"/>
              </a:rPr>
              <a:t> service connections </a:t>
            </a:r>
          </a:p>
          <a:p>
            <a:pPr>
              <a:spcBef>
                <a:spcPts val="800"/>
              </a:spcBef>
              <a:buClr>
                <a:schemeClr val="accent2"/>
              </a:buClr>
            </a:pPr>
            <a:r>
              <a:rPr lang="en-US" sz="2400" dirty="0">
                <a:solidFill>
                  <a:schemeClr val="bg1"/>
                </a:solidFill>
                <a:latin typeface="Calibri Light" panose="020F0302020204030204" pitchFamily="34" charset="0"/>
                <a:cs typeface="Calibri Light" panose="020F0302020204030204" pitchFamily="34" charset="0"/>
              </a:rPr>
              <a:t>During field investigations, the selected Contractor is expected to:</a:t>
            </a:r>
          </a:p>
          <a:p>
            <a:pPr marL="742950" lvl="1" indent="-285750">
              <a:spcBef>
                <a:spcPts val="200"/>
              </a:spcBef>
              <a:buClr>
                <a:schemeClr val="accent2"/>
              </a:buClr>
              <a:buFont typeface="Wingdings" panose="05000000000000000000" pitchFamily="2" charset="2"/>
              <a:buChar char="Ø"/>
            </a:pPr>
            <a:r>
              <a:rPr lang="en-US" sz="2400" dirty="0">
                <a:solidFill>
                  <a:schemeClr val="bg1"/>
                </a:solidFill>
                <a:latin typeface="Calibri Light" panose="020F0302020204030204" pitchFamily="34" charset="0"/>
                <a:cs typeface="Calibri Light" panose="020F0302020204030204" pitchFamily="34" charset="0"/>
              </a:rPr>
              <a:t>Vacuum excavate (pothole) each sides of meter box and expose at least </a:t>
            </a:r>
            <a:r>
              <a:rPr lang="en-US" sz="2400" b="1" dirty="0">
                <a:solidFill>
                  <a:schemeClr val="bg1"/>
                </a:solidFill>
                <a:latin typeface="Calibri Light" panose="020F0302020204030204" pitchFamily="34" charset="0"/>
                <a:cs typeface="Calibri Light" panose="020F0302020204030204" pitchFamily="34" charset="0"/>
              </a:rPr>
              <a:t>18 inches</a:t>
            </a:r>
            <a:endParaRPr lang="en-US" sz="2400" dirty="0">
              <a:solidFill>
                <a:schemeClr val="bg1"/>
              </a:solidFill>
              <a:latin typeface="Calibri Light" panose="020F0302020204030204" pitchFamily="34" charset="0"/>
              <a:cs typeface="Calibri Light" panose="020F0302020204030204" pitchFamily="34" charset="0"/>
            </a:endParaRPr>
          </a:p>
          <a:p>
            <a:pPr marL="742950" lvl="1" indent="-285750">
              <a:spcBef>
                <a:spcPts val="200"/>
              </a:spcBef>
              <a:buClr>
                <a:schemeClr val="accent2"/>
              </a:buClr>
              <a:buFont typeface="Wingdings" panose="05000000000000000000" pitchFamily="2" charset="2"/>
              <a:buChar char="Ø"/>
            </a:pPr>
            <a:r>
              <a:rPr lang="en-US" sz="2400" dirty="0">
                <a:solidFill>
                  <a:schemeClr val="bg1"/>
                </a:solidFill>
                <a:latin typeface="Calibri Light" panose="020F0302020204030204" pitchFamily="34" charset="0"/>
                <a:cs typeface="Calibri Light" panose="020F0302020204030204" pitchFamily="34" charset="0"/>
              </a:rPr>
              <a:t>Identify service line material</a:t>
            </a:r>
          </a:p>
          <a:p>
            <a:pPr marL="742950" lvl="1" indent="-285750">
              <a:spcBef>
                <a:spcPts val="200"/>
              </a:spcBef>
              <a:buClr>
                <a:schemeClr val="accent2"/>
              </a:buClr>
              <a:buFont typeface="Wingdings" panose="05000000000000000000" pitchFamily="2" charset="2"/>
              <a:buChar char="Ø"/>
            </a:pPr>
            <a:r>
              <a:rPr lang="en-US" sz="2400" dirty="0">
                <a:solidFill>
                  <a:schemeClr val="bg1"/>
                </a:solidFill>
                <a:latin typeface="Calibri Light" panose="020F0302020204030204" pitchFamily="34" charset="0"/>
                <a:cs typeface="Calibri Light" panose="020F0302020204030204" pitchFamily="34" charset="0"/>
              </a:rPr>
              <a:t>Collect centimeter-accuracy GIS coordinates and photographs </a:t>
            </a:r>
          </a:p>
          <a:p>
            <a:pPr marL="742950" lvl="1" indent="-285750">
              <a:spcBef>
                <a:spcPts val="200"/>
              </a:spcBef>
              <a:buClr>
                <a:schemeClr val="accent2"/>
              </a:buClr>
              <a:buFont typeface="Wingdings" panose="05000000000000000000" pitchFamily="2" charset="2"/>
              <a:buChar char="Ø"/>
            </a:pPr>
            <a:r>
              <a:rPr lang="en-US" sz="2400" dirty="0">
                <a:solidFill>
                  <a:schemeClr val="bg1"/>
                </a:solidFill>
                <a:latin typeface="Calibri Light" panose="020F0302020204030204" pitchFamily="34" charset="0"/>
                <a:cs typeface="Calibri Light" panose="020F0302020204030204" pitchFamily="34" charset="0"/>
              </a:rPr>
              <a:t>Obtain required permits (as applicable) and restore disturbed areas to its original condition. </a:t>
            </a:r>
          </a:p>
          <a:p>
            <a:pPr marL="742950" lvl="1" indent="-285750">
              <a:spcBef>
                <a:spcPts val="200"/>
              </a:spcBef>
              <a:buClr>
                <a:schemeClr val="accent2"/>
              </a:buClr>
              <a:buFont typeface="Wingdings" panose="05000000000000000000" pitchFamily="2" charset="2"/>
              <a:buChar char="Ø"/>
            </a:pPr>
            <a:r>
              <a:rPr lang="en-US" sz="2400" dirty="0">
                <a:solidFill>
                  <a:schemeClr val="bg1"/>
                </a:solidFill>
                <a:latin typeface="Calibri Light" panose="020F0302020204030204" pitchFamily="34" charset="0"/>
                <a:cs typeface="Calibri Light" panose="020F0302020204030204" pitchFamily="34" charset="0"/>
              </a:rPr>
              <a:t>Deliver an ArcGIS-compatible inventory and map identifying materials on both the utility and customer sides, including priority lead and galvanized requiring replacement locations.</a:t>
            </a:r>
          </a:p>
          <a:p>
            <a:pPr marL="285750" indent="-285750">
              <a:spcBef>
                <a:spcPts val="600"/>
              </a:spcBef>
              <a:buClr>
                <a:schemeClr val="accent2"/>
              </a:buClr>
              <a:buFont typeface="Wingdings" panose="05000000000000000000" pitchFamily="2" charset="2"/>
              <a:buChar char="Ø"/>
            </a:pPr>
            <a:endParaRPr lang="en-US" sz="2400" dirty="0">
              <a:solidFill>
                <a:schemeClr val="bg1"/>
              </a:solidFill>
            </a:endParaRPr>
          </a:p>
        </p:txBody>
      </p:sp>
    </p:spTree>
    <p:extLst>
      <p:ext uri="{BB962C8B-B14F-4D97-AF65-F5344CB8AC3E}">
        <p14:creationId xmlns:p14="http://schemas.microsoft.com/office/powerpoint/2010/main" val="1560189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2C8343-B155-8748-3B5E-E31A8175B158}"/>
              </a:ext>
            </a:extLst>
          </p:cNvPr>
          <p:cNvSpPr>
            <a:spLocks noGrp="1"/>
          </p:cNvSpPr>
          <p:nvPr>
            <p:ph type="sldNum" sz="quarter" idx="18"/>
          </p:nvPr>
        </p:nvSpPr>
        <p:spPr/>
        <p:txBody>
          <a:bodyPr/>
          <a:lstStyle/>
          <a:p>
            <a:fld id="{8699F50C-BE38-4BD0-BA84-9B090E1F2B9B}" type="slidenum">
              <a:rPr lang="en-IN" smtClean="0"/>
              <a:t>6</a:t>
            </a:fld>
            <a:endParaRPr lang="en-IN" dirty="0"/>
          </a:p>
        </p:txBody>
      </p:sp>
      <p:sp>
        <p:nvSpPr>
          <p:cNvPr id="5" name="Title 4">
            <a:extLst>
              <a:ext uri="{FF2B5EF4-FFF2-40B4-BE49-F238E27FC236}">
                <a16:creationId xmlns:a16="http://schemas.microsoft.com/office/drawing/2014/main" id="{8ECA52AC-317C-93F1-E909-2025C620D8D1}"/>
              </a:ext>
            </a:extLst>
          </p:cNvPr>
          <p:cNvSpPr>
            <a:spLocks noGrp="1"/>
          </p:cNvSpPr>
          <p:nvPr>
            <p:ph type="title"/>
          </p:nvPr>
        </p:nvSpPr>
        <p:spPr>
          <a:xfrm>
            <a:off x="201686" y="296760"/>
            <a:ext cx="8333222" cy="1278612"/>
          </a:xfrm>
        </p:spPr>
        <p:txBody>
          <a:bodyPr>
            <a:noAutofit/>
          </a:bodyPr>
          <a:lstStyle/>
          <a:p>
            <a:r>
              <a:rPr lang="en-US" sz="4800" b="0" dirty="0">
                <a:solidFill>
                  <a:srgbClr val="EAB200"/>
                </a:solidFill>
                <a:latin typeface="Calibri Light" panose="020F0302020204030204" pitchFamily="34" charset="0"/>
                <a:cs typeface="Calibri Light" panose="020F0302020204030204" pitchFamily="34" charset="0"/>
              </a:rPr>
              <a:t>Field Investigation</a:t>
            </a:r>
            <a:br>
              <a:rPr lang="en-US" sz="4800" b="0" dirty="0">
                <a:solidFill>
                  <a:srgbClr val="EAB200"/>
                </a:solidFill>
                <a:latin typeface="Calibri Light" panose="020F0302020204030204" pitchFamily="34" charset="0"/>
                <a:cs typeface="Calibri Light" panose="020F0302020204030204" pitchFamily="34" charset="0"/>
              </a:rPr>
            </a:br>
            <a:r>
              <a:rPr lang="en-US" sz="4800" b="0" dirty="0">
                <a:solidFill>
                  <a:srgbClr val="EAB200"/>
                </a:solidFill>
                <a:latin typeface="Calibri Light" panose="020F0302020204030204" pitchFamily="34" charset="0"/>
                <a:cs typeface="Calibri Light" panose="020F0302020204030204" pitchFamily="34" charset="0"/>
              </a:rPr>
              <a:t> Requirements </a:t>
            </a:r>
          </a:p>
        </p:txBody>
      </p:sp>
      <p:sp>
        <p:nvSpPr>
          <p:cNvPr id="2" name="TextBox 1">
            <a:extLst>
              <a:ext uri="{FF2B5EF4-FFF2-40B4-BE49-F238E27FC236}">
                <a16:creationId xmlns:a16="http://schemas.microsoft.com/office/drawing/2014/main" id="{F9B7E3A8-A8A6-E36B-9D4A-ABF7D2486718}"/>
              </a:ext>
            </a:extLst>
          </p:cNvPr>
          <p:cNvSpPr txBox="1"/>
          <p:nvPr/>
        </p:nvSpPr>
        <p:spPr>
          <a:xfrm>
            <a:off x="201686" y="1735607"/>
            <a:ext cx="6991593" cy="12111008"/>
          </a:xfrm>
          <a:prstGeom prst="rect">
            <a:avLst/>
          </a:prstGeom>
          <a:noFill/>
        </p:spPr>
        <p:txBody>
          <a:bodyPr wrap="square" numCol="1" spcCol="457200" rtlCol="0">
            <a:spAutoFit/>
          </a:bodyPr>
          <a:lstStyle/>
          <a:p>
            <a:pPr marL="342900" lvl="0" indent="-3429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Photograph site before &amp; after investigation</a:t>
            </a:r>
          </a:p>
          <a:p>
            <a:pPr marL="342900" lvl="0" indent="-3429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Visually inspect and classify exposed piping and visible components using scratch test, magnetic test, and swab test</a:t>
            </a:r>
            <a:r>
              <a:rPr lang="en-US" sz="2100" baseline="30000" dirty="0">
                <a:solidFill>
                  <a:schemeClr val="bg1"/>
                </a:solidFill>
                <a:latin typeface="Calibri Light" panose="020F0302020204030204" pitchFamily="34" charset="0"/>
                <a:cs typeface="Calibri Light" panose="020F0302020204030204" pitchFamily="34" charset="0"/>
              </a:rPr>
              <a:t>1</a:t>
            </a:r>
            <a:r>
              <a:rPr lang="en-US" sz="2100" dirty="0">
                <a:solidFill>
                  <a:schemeClr val="bg1"/>
                </a:solidFill>
                <a:latin typeface="Calibri Light" panose="020F0302020204030204" pitchFamily="34" charset="0"/>
                <a:cs typeface="Calibri Light" panose="020F0302020204030204" pitchFamily="34" charset="0"/>
              </a:rPr>
              <a:t> (confirmatory; 2 swabs per site) methods</a:t>
            </a:r>
          </a:p>
          <a:p>
            <a:pPr marL="342900" lvl="0" indent="-3429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Classifications include:</a:t>
            </a:r>
          </a:p>
          <a:p>
            <a:pPr marL="800100" lvl="1" indent="-342900">
              <a:spcBef>
                <a:spcPts val="600"/>
              </a:spcBef>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Non-Lead (copper, plastic, brass)</a:t>
            </a:r>
          </a:p>
          <a:p>
            <a:pPr marL="800100" lvl="1" indent="-342900">
              <a:spcBef>
                <a:spcPts val="600"/>
              </a:spcBef>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Lead</a:t>
            </a:r>
          </a:p>
          <a:p>
            <a:pPr marL="800100" lvl="1" indent="-342900">
              <a:spcBef>
                <a:spcPts val="600"/>
              </a:spcBef>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Galvanized Requiring Replacement (galvanize piping downstream of lead piping) </a:t>
            </a:r>
          </a:p>
          <a:p>
            <a:pPr marL="342900" lvl="0" indent="-3429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Report severely corroded or damaged lines without testing</a:t>
            </a:r>
          </a:p>
          <a:p>
            <a:pPr marL="342900" lvl="0" indent="-3429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Repair investigation area to its pre-existing  or better condition </a:t>
            </a: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lvl="0">
              <a:spcBef>
                <a:spcPts val="600"/>
              </a:spcBef>
              <a:buClr>
                <a:schemeClr val="accent2"/>
              </a:buClr>
            </a:pPr>
            <a:endParaRPr lang="en-US" sz="2100" dirty="0">
              <a:solidFill>
                <a:schemeClr val="bg1"/>
              </a:solidFill>
              <a:latin typeface="Calibri Light" panose="020F0302020204030204" pitchFamily="34" charset="0"/>
              <a:cs typeface="Calibri Light" panose="020F0302020204030204" pitchFamily="34" charset="0"/>
            </a:endParaRPr>
          </a:p>
          <a:p>
            <a:pPr lvl="0">
              <a:spcBef>
                <a:spcPts val="600"/>
              </a:spcBef>
              <a:buClr>
                <a:schemeClr val="accent2"/>
              </a:buClr>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a:p>
            <a:pPr marL="285750" lvl="0" indent="-285750">
              <a:spcBef>
                <a:spcPts val="600"/>
              </a:spcBef>
              <a:buClr>
                <a:schemeClr val="accent2"/>
              </a:buClr>
              <a:buFont typeface="Wingdings" pitchFamily="2" charset="2"/>
              <a:buChar char="Ø"/>
            </a:pPr>
            <a:endParaRPr lang="en-US" sz="2100" dirty="0">
              <a:solidFill>
                <a:schemeClr val="bg1"/>
              </a:solidFill>
              <a:latin typeface="Calibri Light" panose="020F0302020204030204" pitchFamily="34" charset="0"/>
              <a:cs typeface="Calibri Light" panose="020F0302020204030204" pitchFamily="34" charset="0"/>
            </a:endParaRPr>
          </a:p>
        </p:txBody>
      </p:sp>
      <p:sp>
        <p:nvSpPr>
          <p:cNvPr id="3" name="Footer Placeholder 2">
            <a:extLst>
              <a:ext uri="{FF2B5EF4-FFF2-40B4-BE49-F238E27FC236}">
                <a16:creationId xmlns:a16="http://schemas.microsoft.com/office/drawing/2014/main" id="{37A21D8F-370B-A5F0-DFE5-78807DC28964}"/>
              </a:ext>
            </a:extLst>
          </p:cNvPr>
          <p:cNvSpPr>
            <a:spLocks noGrp="1"/>
          </p:cNvSpPr>
          <p:nvPr>
            <p:ph type="ftr" sz="quarter" idx="17"/>
          </p:nvPr>
        </p:nvSpPr>
        <p:spPr>
          <a:xfrm>
            <a:off x="304801" y="6342047"/>
            <a:ext cx="11193099" cy="365125"/>
          </a:xfrm>
        </p:spPr>
        <p:txBody>
          <a:bodyPr/>
          <a:lstStyle/>
          <a:p>
            <a:r>
              <a:rPr lang="en-IN" dirty="0"/>
              <a:t>1 </a:t>
            </a:r>
            <a:r>
              <a:rPr lang="en-US" dirty="0" err="1"/>
              <a:t>Luxfer</a:t>
            </a:r>
            <a:r>
              <a:rPr lang="en-US" dirty="0"/>
              <a:t> </a:t>
            </a:r>
            <a:r>
              <a:rPr lang="en-US" dirty="0" err="1"/>
              <a:t>Magtech</a:t>
            </a:r>
            <a:r>
              <a:rPr lang="en-US" dirty="0"/>
              <a:t> </a:t>
            </a:r>
            <a:r>
              <a:rPr lang="en-US" dirty="0" err="1"/>
              <a:t>LeadCheck</a:t>
            </a:r>
            <a:r>
              <a:rPr lang="en-US" dirty="0"/>
              <a:t> (formerly 3M </a:t>
            </a:r>
            <a:r>
              <a:rPr lang="en-US" dirty="0" err="1"/>
              <a:t>LeadCheck</a:t>
            </a:r>
            <a:r>
              <a:rPr lang="en-US" dirty="0"/>
              <a:t>), ESCA Tech D-Lead, or an approved equivalent.</a:t>
            </a:r>
            <a:endParaRPr lang="en-IN" dirty="0"/>
          </a:p>
        </p:txBody>
      </p:sp>
      <p:pic>
        <p:nvPicPr>
          <p:cNvPr id="7" name="Picture 6" descr="Identify Your Service Line Material | Town of Hillsborough, North Carolina">
            <a:extLst>
              <a:ext uri="{FF2B5EF4-FFF2-40B4-BE49-F238E27FC236}">
                <a16:creationId xmlns:a16="http://schemas.microsoft.com/office/drawing/2014/main" id="{45B3696D-7591-5405-F63F-F5D5822684DE}"/>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8183608" y="3780155"/>
            <a:ext cx="3632946" cy="29270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F85C47E5-FAF8-61A6-5587-AF35887413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5126" y="136525"/>
            <a:ext cx="4129911" cy="3483306"/>
          </a:xfrm>
          <a:prstGeom prst="rect">
            <a:avLst/>
          </a:prstGeom>
        </p:spPr>
      </p:pic>
    </p:spTree>
    <p:extLst>
      <p:ext uri="{BB962C8B-B14F-4D97-AF65-F5344CB8AC3E}">
        <p14:creationId xmlns:p14="http://schemas.microsoft.com/office/powerpoint/2010/main" val="1477375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81D95-436F-69AE-C135-E128D04A1F5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B729AA1-DBD5-0EBC-208B-FEDB20032A02}"/>
              </a:ext>
            </a:extLst>
          </p:cNvPr>
          <p:cNvPicPr>
            <a:picLocks noChangeAspect="1"/>
          </p:cNvPicPr>
          <p:nvPr/>
        </p:nvPicPr>
        <p:blipFill>
          <a:blip r:embed="rId2"/>
          <a:srcRect t="27" b="27"/>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442BAD0E-0FE2-5A0A-566F-F0AB25686198}"/>
              </a:ext>
            </a:extLst>
          </p:cNvPr>
          <p:cNvSpPr>
            <a:spLocks noGrp="1"/>
          </p:cNvSpPr>
          <p:nvPr>
            <p:ph type="sldNum" sz="quarter" idx="18"/>
          </p:nvPr>
        </p:nvSpPr>
        <p:spPr/>
        <p:txBody>
          <a:bodyPr/>
          <a:lstStyle/>
          <a:p>
            <a:fld id="{8699F50C-BE38-4BD0-BA84-9B090E1F2B9B}" type="slidenum">
              <a:rPr lang="en-IN" smtClean="0"/>
              <a:t>7</a:t>
            </a:fld>
            <a:endParaRPr lang="en-IN" dirty="0"/>
          </a:p>
        </p:txBody>
      </p:sp>
      <p:sp>
        <p:nvSpPr>
          <p:cNvPr id="9" name="soft-navy-photo-overlay">
            <a:extLst>
              <a:ext uri="{FF2B5EF4-FFF2-40B4-BE49-F238E27FC236}">
                <a16:creationId xmlns:a16="http://schemas.microsoft.com/office/drawing/2014/main" id="{40AF9F6F-34BE-EB09-2009-365BD8EE4757}"/>
              </a:ext>
            </a:extLst>
          </p:cNvPr>
          <p:cNvSpPr>
            <a:spLocks noGrp="1"/>
          </p:cNvSpPr>
          <p:nvPr/>
        </p:nvSpPr>
        <p:spPr>
          <a:xfrm>
            <a:off x="0" y="0"/>
            <a:ext cx="12192000" cy="6835775"/>
          </a:xfrm>
          <a:prstGeom prst="rect">
            <a:avLst/>
          </a:prstGeom>
          <a:solidFill>
            <a:srgbClr val="00194C">
              <a:alpha val="58000"/>
            </a:srgbClr>
          </a:solidFill>
          <a:ln w="0">
            <a:noFill/>
            <a:prstDash val="solid"/>
          </a:ln>
        </p:spPr>
        <p:txBody>
          <a:bodyPr/>
          <a:lstStyle/>
          <a:p>
            <a:endParaRPr lang="en-US" sz="1440">
              <a:latin typeface="Calibri Light" panose="020F0502020204030204" pitchFamily="34" charset="0"/>
              <a:cs typeface="Calibri Light" panose="020F0502020204030204" pitchFamily="34" charset="0"/>
            </a:endParaRPr>
          </a:p>
        </p:txBody>
      </p:sp>
      <p:sp>
        <p:nvSpPr>
          <p:cNvPr id="10" name="left-readability-gradient">
            <a:extLst>
              <a:ext uri="{FF2B5EF4-FFF2-40B4-BE49-F238E27FC236}">
                <a16:creationId xmlns:a16="http://schemas.microsoft.com/office/drawing/2014/main" id="{FEE77DD7-8992-51E5-48AF-6D512D20101D}"/>
              </a:ext>
            </a:extLst>
          </p:cNvPr>
          <p:cNvSpPr>
            <a:spLocks noGrp="1"/>
          </p:cNvSpPr>
          <p:nvPr/>
        </p:nvSpPr>
        <p:spPr>
          <a:xfrm>
            <a:off x="0" y="-22225"/>
            <a:ext cx="8534400" cy="6858000"/>
          </a:xfrm>
          <a:prstGeom prst="rect">
            <a:avLst/>
          </a:prstGeom>
          <a:gradFill>
            <a:gsLst>
              <a:gs pos="0">
                <a:srgbClr val="00194C">
                  <a:alpha val="92000"/>
                </a:srgbClr>
              </a:gs>
              <a:gs pos="62000">
                <a:srgbClr val="00194C">
                  <a:alpha val="80000"/>
                </a:srgbClr>
              </a:gs>
              <a:gs pos="100000">
                <a:srgbClr val="00194C">
                  <a:alpha val="0"/>
                </a:srgbClr>
              </a:gs>
            </a:gsLst>
            <a:lin ang="0"/>
          </a:gradFill>
          <a:ln w="0">
            <a:noFill/>
            <a:prstDash val="solid"/>
          </a:ln>
        </p:spPr>
        <p:txBody>
          <a:bodyPr/>
          <a:lstStyle/>
          <a:p>
            <a:endParaRPr lang="en-US" sz="1440" dirty="0">
              <a:latin typeface="Calibri Light" panose="020F0502020204030204" pitchFamily="34" charset="0"/>
              <a:cs typeface="Calibri Light" panose="020F0502020204030204" pitchFamily="34" charset="0"/>
            </a:endParaRPr>
          </a:p>
        </p:txBody>
      </p:sp>
      <p:sp>
        <p:nvSpPr>
          <p:cNvPr id="5" name="Title 4">
            <a:extLst>
              <a:ext uri="{FF2B5EF4-FFF2-40B4-BE49-F238E27FC236}">
                <a16:creationId xmlns:a16="http://schemas.microsoft.com/office/drawing/2014/main" id="{62D31FF5-2C1E-12F6-7390-FEA802E0A15F}"/>
              </a:ext>
            </a:extLst>
          </p:cNvPr>
          <p:cNvSpPr>
            <a:spLocks noGrp="1"/>
          </p:cNvSpPr>
          <p:nvPr>
            <p:ph type="title"/>
          </p:nvPr>
        </p:nvSpPr>
        <p:spPr>
          <a:xfrm>
            <a:off x="408950" y="333391"/>
            <a:ext cx="8333222" cy="1147969"/>
          </a:xfrm>
        </p:spPr>
        <p:txBody>
          <a:bodyPr>
            <a:normAutofit fontScale="90000"/>
          </a:bodyPr>
          <a:lstStyle/>
          <a:p>
            <a:pPr>
              <a:buClr>
                <a:schemeClr val="accent2"/>
              </a:buClr>
            </a:pPr>
            <a:r>
              <a:rPr lang="en-US" b="0" dirty="0">
                <a:solidFill>
                  <a:schemeClr val="accent2"/>
                </a:solidFill>
                <a:latin typeface="Calibri Light" panose="020F0302020204030204" pitchFamily="34" charset="0"/>
                <a:cs typeface="Calibri Light" panose="020F0302020204030204" pitchFamily="34" charset="0"/>
              </a:rPr>
              <a:t>Data Collection &amp; Documentation Requirements</a:t>
            </a:r>
          </a:p>
        </p:txBody>
      </p:sp>
      <p:sp>
        <p:nvSpPr>
          <p:cNvPr id="2" name="TextBox 1">
            <a:extLst>
              <a:ext uri="{FF2B5EF4-FFF2-40B4-BE49-F238E27FC236}">
                <a16:creationId xmlns:a16="http://schemas.microsoft.com/office/drawing/2014/main" id="{8C6C6E35-0E42-B0F8-983C-44DDEF30DD2F}"/>
              </a:ext>
            </a:extLst>
          </p:cNvPr>
          <p:cNvSpPr txBox="1"/>
          <p:nvPr/>
        </p:nvSpPr>
        <p:spPr>
          <a:xfrm>
            <a:off x="408951" y="1627773"/>
            <a:ext cx="8534400" cy="5093702"/>
          </a:xfrm>
          <a:prstGeom prst="rect">
            <a:avLst/>
          </a:prstGeom>
          <a:noFill/>
        </p:spPr>
        <p:txBody>
          <a:bodyPr wrap="square" numCol="1" spcCol="457200" rtlCol="0">
            <a:spAutoFit/>
          </a:bodyPr>
          <a:lstStyle/>
          <a:p>
            <a:pPr marL="342900" indent="-3429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Awarded Bidder shall provide and maintain its own ArcGIS license, field equipment, cellular-enabled tablets, and a maintain minimum of five (5) field worker accounts</a:t>
            </a:r>
          </a:p>
          <a:p>
            <a:pPr marL="342900" lvl="0" indent="-3429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One GIS record shall be created for each service line investigation site. Each record shall include:</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Site address and meter number</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Inspection date and GPS coordinates</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Material classification on the utility and customer side</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Lead-status classification</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Test method and result</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Visible component materials (where applicable)</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Linked photographs of the exposed lines, test results, and site conditions before and after excavation</a:t>
            </a:r>
          </a:p>
          <a:p>
            <a:pPr marL="800100" lvl="1" indent="-342900">
              <a:buClr>
                <a:schemeClr val="accent2"/>
              </a:buClr>
              <a:buFont typeface="Arial" panose="020B0604020202020204" pitchFamily="34" charset="0"/>
              <a:buChar char="•"/>
            </a:pPr>
            <a:r>
              <a:rPr lang="en-US" sz="2100" dirty="0">
                <a:solidFill>
                  <a:schemeClr val="bg1"/>
                </a:solidFill>
                <a:latin typeface="Calibri Light" panose="020F0302020204030204" pitchFamily="34" charset="0"/>
                <a:cs typeface="Calibri Light" panose="020F0302020204030204" pitchFamily="34" charset="0"/>
              </a:rPr>
              <a:t>Site condition and exception notes</a:t>
            </a:r>
          </a:p>
          <a:p>
            <a:pPr marL="457200" indent="-457200">
              <a:spcBef>
                <a:spcPts val="600"/>
              </a:spcBef>
              <a:buClr>
                <a:schemeClr val="accent2"/>
              </a:buClr>
              <a:buFont typeface="Wingdings" pitchFamily="2" charset="2"/>
              <a:buChar char="q"/>
            </a:pPr>
            <a:r>
              <a:rPr lang="en-US" sz="2100" dirty="0">
                <a:solidFill>
                  <a:schemeClr val="bg1"/>
                </a:solidFill>
                <a:latin typeface="Calibri Light" panose="020F0302020204030204" pitchFamily="34" charset="0"/>
                <a:cs typeface="Calibri Light" panose="020F0302020204030204" pitchFamily="34" charset="0"/>
              </a:rPr>
              <a:t>All coordinates shall be collected with survey-grade, centimeter-accuracy</a:t>
            </a:r>
          </a:p>
        </p:txBody>
      </p:sp>
    </p:spTree>
    <p:extLst>
      <p:ext uri="{BB962C8B-B14F-4D97-AF65-F5344CB8AC3E}">
        <p14:creationId xmlns:p14="http://schemas.microsoft.com/office/powerpoint/2010/main" val="274629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F8172-52DC-8FC5-DA1D-C3303716960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F3B998-322E-69C9-3FCF-18D0AC25C330}"/>
              </a:ext>
            </a:extLst>
          </p:cNvPr>
          <p:cNvSpPr>
            <a:spLocks noGrp="1"/>
          </p:cNvSpPr>
          <p:nvPr>
            <p:ph type="sldNum" sz="quarter" idx="18"/>
          </p:nvPr>
        </p:nvSpPr>
        <p:spPr>
          <a:xfrm>
            <a:off x="11146971" y="6356350"/>
            <a:ext cx="740227" cy="365125"/>
          </a:xfrm>
        </p:spPr>
        <p:txBody>
          <a:bodyPr vert="horz" lIns="91440" tIns="45720" rIns="91440" bIns="45720" rtlCol="0" anchor="ctr">
            <a:normAutofit/>
          </a:bodyPr>
          <a:lstStyle/>
          <a:p>
            <a:pPr>
              <a:spcAft>
                <a:spcPts val="600"/>
              </a:spcAft>
            </a:pPr>
            <a:fld id="{8699F50C-BE38-4BD0-BA84-9B090E1F2B9B}" type="slidenum">
              <a:rPr lang="en-IN" smtClean="0"/>
              <a:pPr>
                <a:spcAft>
                  <a:spcPts val="600"/>
                </a:spcAft>
              </a:pPr>
              <a:t>8</a:t>
            </a:fld>
            <a:endParaRPr lang="en-IN"/>
          </a:p>
        </p:txBody>
      </p:sp>
      <p:sp>
        <p:nvSpPr>
          <p:cNvPr id="5" name="Title 4">
            <a:extLst>
              <a:ext uri="{FF2B5EF4-FFF2-40B4-BE49-F238E27FC236}">
                <a16:creationId xmlns:a16="http://schemas.microsoft.com/office/drawing/2014/main" id="{18900063-6B28-5DFB-DCE1-06F79135DC6B}"/>
              </a:ext>
            </a:extLst>
          </p:cNvPr>
          <p:cNvSpPr>
            <a:spLocks noGrp="1"/>
          </p:cNvSpPr>
          <p:nvPr>
            <p:ph type="title"/>
          </p:nvPr>
        </p:nvSpPr>
        <p:spPr>
          <a:xfrm>
            <a:off x="529685" y="537641"/>
            <a:ext cx="9579479" cy="1147969"/>
          </a:xfrm>
        </p:spPr>
        <p:txBody>
          <a:bodyPr vert="horz" lIns="91440" tIns="45720" rIns="91440" bIns="0" rtlCol="0" anchor="b">
            <a:noAutofit/>
          </a:bodyPr>
          <a:lstStyle/>
          <a:p>
            <a:r>
              <a:rPr lang="en-US" sz="4800" b="0" dirty="0">
                <a:solidFill>
                  <a:schemeClr val="accent2"/>
                </a:solidFill>
                <a:latin typeface="Calibri Light" panose="020F0302020204030204" pitchFamily="34" charset="0"/>
                <a:cs typeface="Calibri Light" panose="020F0302020204030204" pitchFamily="34" charset="0"/>
              </a:rPr>
              <a:t>Customer Notification </a:t>
            </a:r>
            <a:br>
              <a:rPr lang="en-US" sz="4800" b="0" dirty="0">
                <a:solidFill>
                  <a:schemeClr val="accent2"/>
                </a:solidFill>
                <a:latin typeface="Calibri Light" panose="020F0302020204030204" pitchFamily="34" charset="0"/>
                <a:cs typeface="Calibri Light" panose="020F0302020204030204" pitchFamily="34" charset="0"/>
              </a:rPr>
            </a:br>
            <a:r>
              <a:rPr lang="en-US" sz="4800" b="0" dirty="0">
                <a:solidFill>
                  <a:schemeClr val="accent2"/>
                </a:solidFill>
                <a:latin typeface="Calibri Light" panose="020F0302020204030204" pitchFamily="34" charset="0"/>
                <a:cs typeface="Calibri Light" panose="020F0302020204030204" pitchFamily="34" charset="0"/>
              </a:rPr>
              <a:t>&amp; Access Coordination</a:t>
            </a:r>
            <a:endParaRPr lang="en-US" sz="4800" b="0" dirty="0">
              <a:solidFill>
                <a:schemeClr val="accent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16C8A0D7-09F5-1816-5BCD-4DE3AC0CBC7A}"/>
              </a:ext>
            </a:extLst>
          </p:cNvPr>
          <p:cNvSpPr txBox="1"/>
          <p:nvPr/>
        </p:nvSpPr>
        <p:spPr>
          <a:xfrm>
            <a:off x="529686" y="2012993"/>
            <a:ext cx="9579478" cy="4525919"/>
          </a:xfrm>
          <a:prstGeom prst="rect">
            <a:avLst/>
          </a:prstGeom>
        </p:spPr>
        <p:txBody>
          <a:bodyPr rtlCol="0">
            <a:noAutofit/>
          </a:bodyPr>
          <a:lstStyle/>
          <a:p>
            <a:pPr marL="285750" lvl="0" indent="-285750">
              <a:spcBef>
                <a:spcPts val="1200"/>
              </a:spcBef>
              <a:buClr>
                <a:schemeClr val="accent2"/>
              </a:buClr>
              <a:buFont typeface="Wingdings" pitchFamily="2" charset="2"/>
              <a:buChar char="Ø"/>
            </a:pPr>
            <a:r>
              <a:rPr lang="en-US" sz="2200" dirty="0">
                <a:solidFill>
                  <a:schemeClr val="bg1"/>
                </a:solidFill>
                <a:latin typeface="Calibri Light" panose="020F0302020204030204" pitchFamily="34" charset="0"/>
                <a:cs typeface="Calibri Light" panose="020F0302020204030204" pitchFamily="34" charset="0"/>
              </a:rPr>
              <a:t>VIWAPA will provide the Awarded Bidder with door hangers for distribution before field investigations begins</a:t>
            </a:r>
          </a:p>
          <a:p>
            <a:pPr marL="285750" lvl="0" indent="-285750">
              <a:spcBef>
                <a:spcPts val="1200"/>
              </a:spcBef>
              <a:buClr>
                <a:schemeClr val="accent2"/>
              </a:buClr>
              <a:buFont typeface="Wingdings" pitchFamily="2" charset="2"/>
              <a:buChar char="Ø"/>
            </a:pPr>
            <a:r>
              <a:rPr lang="en-US" sz="2200" dirty="0">
                <a:solidFill>
                  <a:schemeClr val="bg1"/>
                </a:solidFill>
                <a:latin typeface="Calibri Light" panose="020F0302020204030204" pitchFamily="34" charset="0"/>
                <a:cs typeface="Calibri Light" panose="020F0302020204030204" pitchFamily="34" charset="0"/>
              </a:rPr>
              <a:t>The Awarded Bidder shall distribute the door hangers to each property scheduled for investigation</a:t>
            </a:r>
          </a:p>
          <a:p>
            <a:pPr marL="285750" lvl="0" indent="-285750">
              <a:spcBef>
                <a:spcPts val="1200"/>
              </a:spcBef>
              <a:buClr>
                <a:schemeClr val="accent2"/>
              </a:buClr>
              <a:buFont typeface="Wingdings" pitchFamily="2" charset="2"/>
              <a:buChar char="Ø"/>
            </a:pPr>
            <a:r>
              <a:rPr lang="en-US" sz="2200" dirty="0">
                <a:solidFill>
                  <a:schemeClr val="bg1"/>
                </a:solidFill>
                <a:latin typeface="Calibri Light" panose="020F0302020204030204" pitchFamily="34" charset="0"/>
                <a:cs typeface="Calibri Light" panose="020F0302020204030204" pitchFamily="34" charset="0"/>
              </a:rPr>
              <a:t>Field investigations is expected to occur primarily within the public right-of-way. </a:t>
            </a:r>
          </a:p>
          <a:p>
            <a:pPr marL="800100" lvl="1" indent="-342900">
              <a:spcBef>
                <a:spcPts val="1200"/>
              </a:spcBef>
              <a:buClr>
                <a:schemeClr val="accent2"/>
              </a:buClr>
              <a:buFont typeface="Arial" panose="020B0604020202020204" pitchFamily="34" charset="0"/>
              <a:buChar char="•"/>
            </a:pPr>
            <a:r>
              <a:rPr lang="en-US" sz="2200" dirty="0">
                <a:solidFill>
                  <a:schemeClr val="bg1"/>
                </a:solidFill>
                <a:latin typeface="Calibri Light" panose="020F0302020204030204" pitchFamily="34" charset="0"/>
                <a:cs typeface="Calibri Light" panose="020F0302020204030204" pitchFamily="34" charset="0"/>
              </a:rPr>
              <a:t>When walls, fences, or other obstructions require access to private property, the Awarded Bidder shall contact the property owner in advance, coordinate the inspection, and obtain a signed right-of-entry form before entering the property.</a:t>
            </a:r>
          </a:p>
          <a:p>
            <a:pPr marL="285750" lvl="0" indent="-285750">
              <a:spcBef>
                <a:spcPts val="1200"/>
              </a:spcBef>
              <a:buClr>
                <a:schemeClr val="accent2"/>
              </a:buClr>
              <a:buFont typeface="Wingdings" pitchFamily="2" charset="2"/>
              <a:buChar char="Ø"/>
            </a:pPr>
            <a:r>
              <a:rPr lang="en-US" sz="2200" dirty="0">
                <a:solidFill>
                  <a:schemeClr val="bg1"/>
                </a:solidFill>
                <a:latin typeface="Calibri Light" panose="020F0302020204030204" pitchFamily="34" charset="0"/>
                <a:cs typeface="Calibri Light" panose="020F0302020204030204" pitchFamily="34" charset="0"/>
              </a:rPr>
              <a:t>The Bidder shall document doorhanger distribution and all access attempts, including denied access, no responses, and inaccessible locations.</a:t>
            </a:r>
          </a:p>
        </p:txBody>
      </p:sp>
      <p:sp>
        <p:nvSpPr>
          <p:cNvPr id="3" name="Rectangle 2">
            <a:extLst>
              <a:ext uri="{FF2B5EF4-FFF2-40B4-BE49-F238E27FC236}">
                <a16:creationId xmlns:a16="http://schemas.microsoft.com/office/drawing/2014/main" id="{F964CDAB-B72D-49AB-27FD-BE06E3CBA379}"/>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spTree>
    <p:extLst>
      <p:ext uri="{BB962C8B-B14F-4D97-AF65-F5344CB8AC3E}">
        <p14:creationId xmlns:p14="http://schemas.microsoft.com/office/powerpoint/2010/main" val="62767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ft-navy-photo-overlay">
            <a:extLst>
              <a:ext uri="{FF2B5EF4-FFF2-40B4-BE49-F238E27FC236}">
                <a16:creationId xmlns:a16="http://schemas.microsoft.com/office/drawing/2014/main" id="{D6E8542A-24A0-4D1D-A0C8-11E4B1F40621}"/>
              </a:ext>
            </a:extLst>
          </p:cNvPr>
          <p:cNvSpPr>
            <a:spLocks noGrp="1"/>
          </p:cNvSpPr>
          <p:nvPr/>
        </p:nvSpPr>
        <p:spPr>
          <a:xfrm>
            <a:off x="0" y="-284671"/>
            <a:ext cx="12192000" cy="7142671"/>
          </a:xfrm>
          <a:prstGeom prst="rect">
            <a:avLst/>
          </a:prstGeom>
          <a:solidFill>
            <a:srgbClr val="00194C"/>
          </a:solidFill>
          <a:ln w="0">
            <a:noFill/>
            <a:prstDash val="solid"/>
          </a:ln>
        </p:spPr>
        <p:txBody>
          <a:bodyPr/>
          <a:lstStyle/>
          <a:p>
            <a:endParaRPr lang="en-US" sz="1440" dirty="0">
              <a:latin typeface="Calibri Light" panose="020F0502020204030204" pitchFamily="34" charset="0"/>
              <a:cs typeface="Calibri Light" panose="020F0502020204030204" pitchFamily="34" charset="0"/>
            </a:endParaRPr>
          </a:p>
        </p:txBody>
      </p:sp>
      <p:sp>
        <p:nvSpPr>
          <p:cNvPr id="4" name="top-gold-accent">
            <a:extLst>
              <a:ext uri="{FF2B5EF4-FFF2-40B4-BE49-F238E27FC236}">
                <a16:creationId xmlns:a16="http://schemas.microsoft.com/office/drawing/2014/main" id="{07FCDACB-220B-4693-8656-0AF90C63EC74}"/>
              </a:ext>
            </a:extLst>
          </p:cNvPr>
          <p:cNvSpPr>
            <a:spLocks noGrp="1"/>
          </p:cNvSpPr>
          <p:nvPr/>
        </p:nvSpPr>
        <p:spPr>
          <a:xfrm>
            <a:off x="0" y="0"/>
            <a:ext cx="12192000" cy="68580"/>
          </a:xfrm>
          <a:prstGeom prst="rect">
            <a:avLst/>
          </a:prstGeom>
          <a:solidFill>
            <a:srgbClr val="FFC000"/>
          </a:solidFill>
          <a:ln w="0">
            <a:noFill/>
            <a:prstDash val="solid"/>
          </a:ln>
        </p:spPr>
        <p:txBody>
          <a:bodyPr/>
          <a:lstStyle/>
          <a:p>
            <a:endParaRPr lang="en-US" sz="1440">
              <a:latin typeface="Calibri Light" panose="020F0502020204030204" pitchFamily="34" charset="0"/>
              <a:cs typeface="Calibri Light" panose="020F0502020204030204" pitchFamily="34" charset="0"/>
            </a:endParaRPr>
          </a:p>
        </p:txBody>
      </p:sp>
      <p:sp>
        <p:nvSpPr>
          <p:cNvPr id="5" name="slide-title">
            <a:extLst>
              <a:ext uri="{FF2B5EF4-FFF2-40B4-BE49-F238E27FC236}">
                <a16:creationId xmlns:a16="http://schemas.microsoft.com/office/drawing/2014/main" id="{128922D0-CAF0-4F48-8F4A-EA7D34C5E580}"/>
              </a:ext>
            </a:extLst>
          </p:cNvPr>
          <p:cNvSpPr>
            <a:spLocks noGrp="1"/>
          </p:cNvSpPr>
          <p:nvPr/>
        </p:nvSpPr>
        <p:spPr>
          <a:xfrm>
            <a:off x="1444592" y="308121"/>
            <a:ext cx="8318634" cy="548640"/>
          </a:xfrm>
          <a:prstGeom prst="rect">
            <a:avLst/>
          </a:prstGeom>
          <a:noFill/>
          <a:ln w="0">
            <a:noFill/>
            <a:prstDash val="solid"/>
          </a:ln>
        </p:spPr>
        <p:txBody>
          <a:bodyPr lIns="0" tIns="0" rIns="0" bIns="0" anchor="t">
            <a:noAutofit/>
          </a:bodyPr>
          <a:lstStyle/>
          <a:p>
            <a:pPr algn="ctr">
              <a:defRPr sz="4050" b="1">
                <a:solidFill>
                  <a:srgbClr val="FFC000"/>
                </a:solidFill>
                <a:latin typeface="Aptos"/>
                <a:ea typeface="Aptos"/>
                <a:cs typeface="Aptos"/>
              </a:defRPr>
            </a:pPr>
            <a:r>
              <a:rPr lang="en-US" sz="3600" dirty="0">
                <a:solidFill>
                  <a:srgbClr val="FFC000"/>
                </a:solidFill>
                <a:latin typeface="Calibri Light" panose="020F0302020204030204" pitchFamily="34" charset="0"/>
                <a:ea typeface="Aptos"/>
                <a:cs typeface="Calibri Light" panose="020F0302020204030204" pitchFamily="34" charset="0"/>
              </a:rPr>
              <a:t>Payment Schedule &amp; Project Reporting</a:t>
            </a:r>
            <a:endParaRPr sz="3600" dirty="0">
              <a:solidFill>
                <a:srgbClr val="FFC000"/>
              </a:solidFill>
              <a:latin typeface="Calibri Light" panose="020F0302020204030204" pitchFamily="34" charset="0"/>
              <a:ea typeface="Aptos"/>
              <a:cs typeface="Calibri Light" panose="020F0302020204030204" pitchFamily="34" charset="0"/>
            </a:endParaRPr>
          </a:p>
        </p:txBody>
      </p:sp>
      <p:sp>
        <p:nvSpPr>
          <p:cNvPr id="10" name="positioning-1-text">
            <a:extLst>
              <a:ext uri="{FF2B5EF4-FFF2-40B4-BE49-F238E27FC236}">
                <a16:creationId xmlns:a16="http://schemas.microsoft.com/office/drawing/2014/main" id="{56A4906E-9C3B-4ACC-B49D-F821B4A9548A}"/>
              </a:ext>
            </a:extLst>
          </p:cNvPr>
          <p:cNvSpPr>
            <a:spLocks noGrp="1"/>
          </p:cNvSpPr>
          <p:nvPr/>
        </p:nvSpPr>
        <p:spPr>
          <a:xfrm>
            <a:off x="2222799" y="4163239"/>
            <a:ext cx="7258722" cy="2638976"/>
          </a:xfrm>
          <a:prstGeom prst="rect">
            <a:avLst/>
          </a:prstGeom>
          <a:noFill/>
          <a:ln w="0">
            <a:noFill/>
            <a:prstDash val="solid"/>
          </a:ln>
        </p:spPr>
        <p:txBody>
          <a:bodyPr lIns="0" tIns="0" rIns="0" bIns="0" anchor="t">
            <a:noAutofit/>
          </a:bodyPr>
          <a:lstStyle/>
          <a:p>
            <a:pPr lvl="0" algn="ctr">
              <a:buClr>
                <a:schemeClr val="accent2"/>
              </a:buClr>
            </a:pPr>
            <a:r>
              <a:rPr lang="en-US" sz="2700" u="sng" dirty="0">
                <a:solidFill>
                  <a:schemeClr val="accent2"/>
                </a:solidFill>
                <a:latin typeface="Calibri Light" panose="020F0302020204030204" pitchFamily="34" charset="0"/>
                <a:cs typeface="Calibri Light" panose="020F0302020204030204" pitchFamily="34" charset="0"/>
              </a:rPr>
              <a:t>Weekly Progress Report</a:t>
            </a:r>
            <a:endParaRPr lang="en-US" sz="2700" u="sng" dirty="0">
              <a:solidFill>
                <a:schemeClr val="bg1"/>
              </a:solidFill>
              <a:latin typeface="Calibri Light" panose="020F0302020204030204" pitchFamily="34" charset="0"/>
              <a:cs typeface="Calibri Light" panose="020F0302020204030204" pitchFamily="34" charset="0"/>
            </a:endParaRPr>
          </a:p>
          <a:p>
            <a:pPr marL="342900" lvl="0" indent="-342900">
              <a:buClr>
                <a:schemeClr val="accent2"/>
              </a:buClr>
              <a:buFont typeface="Wingdings" pitchFamily="2" charset="2"/>
              <a:buChar char="Ø"/>
            </a:pPr>
            <a:r>
              <a:rPr lang="en-US" sz="2000" dirty="0">
                <a:solidFill>
                  <a:schemeClr val="bg1"/>
                </a:solidFill>
                <a:latin typeface="Calibri Light" panose="020F0302020204030204" pitchFamily="34" charset="0"/>
                <a:cs typeface="Calibri Light" panose="020F0302020204030204" pitchFamily="34" charset="0"/>
              </a:rPr>
              <a:t>The Awarded Bidder shall submit a typed weekly report that includes, at minimum:</a:t>
            </a:r>
          </a:p>
          <a:p>
            <a:pPr marL="800100" lvl="1" indent="-342900">
              <a:buClr>
                <a:schemeClr val="accent2"/>
              </a:buClr>
              <a:buFont typeface="Courier New" panose="02070309020205020404" pitchFamily="49" charset="0"/>
              <a:buChar char="o"/>
            </a:pPr>
            <a:r>
              <a:rPr lang="en-US" sz="2000" dirty="0">
                <a:solidFill>
                  <a:schemeClr val="bg1"/>
                </a:solidFill>
                <a:latin typeface="Calibri Light" panose="020F0302020204030204" pitchFamily="34" charset="0"/>
                <a:cs typeface="Calibri Light" panose="020F0302020204030204" pitchFamily="34" charset="0"/>
              </a:rPr>
              <a:t> The number and percentage of service lines verified, including the material classification with photographs</a:t>
            </a:r>
          </a:p>
          <a:p>
            <a:pPr marL="800100" lvl="1" indent="-342900">
              <a:buClr>
                <a:schemeClr val="accent2"/>
              </a:buClr>
              <a:buFont typeface="Courier New" panose="02070309020205020404" pitchFamily="49" charset="0"/>
              <a:buChar char="o"/>
            </a:pPr>
            <a:r>
              <a:rPr lang="en-US" sz="2000" dirty="0">
                <a:solidFill>
                  <a:schemeClr val="bg1"/>
                </a:solidFill>
                <a:latin typeface="Calibri Light" panose="020F0302020204030204" pitchFamily="34" charset="0"/>
                <a:cs typeface="Calibri Light" panose="020F0302020204030204" pitchFamily="34" charset="0"/>
              </a:rPr>
              <a:t>Work completed during report period and areas scheduled for the next reporting period</a:t>
            </a:r>
          </a:p>
          <a:p>
            <a:pPr marL="800100" lvl="1" indent="-342900">
              <a:buClr>
                <a:schemeClr val="accent2"/>
              </a:buClr>
              <a:buFont typeface="Courier New" panose="02070309020205020404" pitchFamily="49" charset="0"/>
              <a:buChar char="o"/>
            </a:pPr>
            <a:r>
              <a:rPr lang="en-US" sz="2000" dirty="0">
                <a:solidFill>
                  <a:schemeClr val="bg1"/>
                </a:solidFill>
                <a:latin typeface="Calibri Light" panose="020F0302020204030204" pitchFamily="34" charset="0"/>
                <a:cs typeface="Calibri Light" panose="020F0302020204030204" pitchFamily="34" charset="0"/>
              </a:rPr>
              <a:t>Access limitations, project risks, and mitigation actions.</a:t>
            </a:r>
          </a:p>
        </p:txBody>
      </p:sp>
      <p:sp>
        <p:nvSpPr>
          <p:cNvPr id="24" name="slide-number">
            <a:extLst>
              <a:ext uri="{FF2B5EF4-FFF2-40B4-BE49-F238E27FC236}">
                <a16:creationId xmlns:a16="http://schemas.microsoft.com/office/drawing/2014/main" id="{F19F77B6-2BC7-467B-B9A4-EED35DF5AD69}"/>
              </a:ext>
            </a:extLst>
          </p:cNvPr>
          <p:cNvSpPr>
            <a:spLocks noGrp="1"/>
          </p:cNvSpPr>
          <p:nvPr/>
        </p:nvSpPr>
        <p:spPr>
          <a:xfrm>
            <a:off x="11704320" y="6446520"/>
            <a:ext cx="228600" cy="213360"/>
          </a:xfrm>
          <a:prstGeom prst="rect">
            <a:avLst/>
          </a:prstGeom>
          <a:noFill/>
          <a:ln w="0">
            <a:noFill/>
            <a:prstDash val="solid"/>
          </a:ln>
        </p:spPr>
        <p:txBody>
          <a:bodyPr lIns="0" tIns="0" rIns="0" bIns="0" anchor="t">
            <a:noAutofit/>
          </a:bodyPr>
          <a:lstStyle/>
          <a:p>
            <a:pPr>
              <a:defRPr sz="1275" b="0">
                <a:solidFill>
                  <a:srgbClr val="D7DEE9"/>
                </a:solidFill>
                <a:latin typeface="Aptos"/>
                <a:ea typeface="Aptos"/>
                <a:cs typeface="Aptos"/>
              </a:defRPr>
            </a:pPr>
            <a:r>
              <a:rPr sz="1020">
                <a:solidFill>
                  <a:srgbClr val="D7DEE9"/>
                </a:solidFill>
                <a:latin typeface="Calibri Light" panose="020F0502020204030204" pitchFamily="34" charset="0"/>
                <a:ea typeface="Aptos"/>
                <a:cs typeface="Calibri Light" panose="020F0502020204030204" pitchFamily="34" charset="0"/>
              </a:rPr>
              <a:t>7</a:t>
            </a:r>
          </a:p>
        </p:txBody>
      </p:sp>
      <p:graphicFrame>
        <p:nvGraphicFramePr>
          <p:cNvPr id="9" name="Table 8">
            <a:extLst>
              <a:ext uri="{FF2B5EF4-FFF2-40B4-BE49-F238E27FC236}">
                <a16:creationId xmlns:a16="http://schemas.microsoft.com/office/drawing/2014/main" id="{FE8DC822-5D91-0F32-DED7-A7F0D9216B0A}"/>
              </a:ext>
            </a:extLst>
          </p:cNvPr>
          <p:cNvGraphicFramePr>
            <a:graphicFrameLocks noGrp="1"/>
          </p:cNvGraphicFramePr>
          <p:nvPr>
            <p:extLst>
              <p:ext uri="{D42A27DB-BD31-4B8C-83A1-F6EECF244321}">
                <p14:modId xmlns:p14="http://schemas.microsoft.com/office/powerpoint/2010/main" val="3281663980"/>
              </p:ext>
            </p:extLst>
          </p:nvPr>
        </p:nvGraphicFramePr>
        <p:xfrm>
          <a:off x="1981913" y="1112102"/>
          <a:ext cx="7903143" cy="2795796"/>
        </p:xfrm>
        <a:graphic>
          <a:graphicData uri="http://schemas.openxmlformats.org/drawingml/2006/table">
            <a:tbl>
              <a:tblPr firstRow="1" firstCol="1" bandRow="1">
                <a:tableStyleId>{5C22544A-7EE6-4342-B048-85BDC9FD1C3A}</a:tableStyleId>
              </a:tblPr>
              <a:tblGrid>
                <a:gridCol w="4935037">
                  <a:extLst>
                    <a:ext uri="{9D8B030D-6E8A-4147-A177-3AD203B41FA5}">
                      <a16:colId xmlns:a16="http://schemas.microsoft.com/office/drawing/2014/main" val="3713894595"/>
                    </a:ext>
                  </a:extLst>
                </a:gridCol>
                <a:gridCol w="2968106">
                  <a:extLst>
                    <a:ext uri="{9D8B030D-6E8A-4147-A177-3AD203B41FA5}">
                      <a16:colId xmlns:a16="http://schemas.microsoft.com/office/drawing/2014/main" val="822254087"/>
                    </a:ext>
                  </a:extLst>
                </a:gridCol>
              </a:tblGrid>
              <a:tr h="357396">
                <a:tc>
                  <a:txBody>
                    <a:bodyPr/>
                    <a:lstStyle/>
                    <a:p>
                      <a:pPr marL="0" marR="73025" algn="ctr">
                        <a:lnSpc>
                          <a:spcPct val="150000"/>
                        </a:lnSpc>
                        <a:buNone/>
                      </a:pPr>
                      <a:r>
                        <a:rPr lang="en-US" sz="1600" b="0" i="0" dirty="0">
                          <a:effectLst/>
                          <a:latin typeface="Calibri Light" panose="020F0302020204030204" pitchFamily="34" charset="0"/>
                          <a:cs typeface="Calibri Light" panose="020F0302020204030204" pitchFamily="34" charset="0"/>
                        </a:rPr>
                        <a:t>Milestone</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b"/>
                </a:tc>
                <a:tc>
                  <a:txBody>
                    <a:bodyPr/>
                    <a:lstStyle/>
                    <a:p>
                      <a:pPr marL="0" marR="73025" algn="ctr">
                        <a:lnSpc>
                          <a:spcPct val="150000"/>
                        </a:lnSpc>
                        <a:buNone/>
                      </a:pPr>
                      <a:r>
                        <a:rPr lang="en-US" sz="1600" b="0" i="0" dirty="0">
                          <a:effectLst/>
                          <a:latin typeface="Calibri Light" panose="020F0302020204030204" pitchFamily="34" charset="0"/>
                          <a:cs typeface="Calibri Light" panose="020F0302020204030204" pitchFamily="34" charset="0"/>
                        </a:rPr>
                        <a:t>Percentage</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b"/>
                </a:tc>
                <a:extLst>
                  <a:ext uri="{0D108BD9-81ED-4DB2-BD59-A6C34878D82A}">
                    <a16:rowId xmlns:a16="http://schemas.microsoft.com/office/drawing/2014/main" val="2309142494"/>
                  </a:ext>
                </a:extLst>
              </a:tr>
              <a:tr h="199774">
                <a:tc>
                  <a:txBody>
                    <a:bodyPr/>
                    <a:lstStyle/>
                    <a:p>
                      <a:pPr marL="0" marR="73025">
                        <a:buNone/>
                      </a:pPr>
                      <a:r>
                        <a:rPr lang="en-US" sz="1600" b="0" i="0">
                          <a:effectLst/>
                          <a:latin typeface="Calibri Light" panose="020F0302020204030204" pitchFamily="34" charset="0"/>
                          <a:cs typeface="Calibri Light" panose="020F0302020204030204" pitchFamily="34" charset="0"/>
                        </a:rPr>
                        <a:t>Mobilization</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ctr"/>
                </a:tc>
                <a:tc>
                  <a:txBody>
                    <a:bodyPr/>
                    <a:lstStyle/>
                    <a:p>
                      <a:pPr marL="0" marR="73025" algn="ctr">
                        <a:buNone/>
                      </a:pPr>
                      <a:r>
                        <a:rPr lang="en-US" sz="1600" b="0" i="0" dirty="0">
                          <a:effectLst/>
                          <a:latin typeface="Calibri Light" panose="020F0302020204030204" pitchFamily="34" charset="0"/>
                          <a:cs typeface="Calibri Light" panose="020F0302020204030204" pitchFamily="34" charset="0"/>
                        </a:rPr>
                        <a:t>10%</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629481656"/>
                  </a:ext>
                </a:extLst>
              </a:tr>
              <a:tr h="399547">
                <a:tc>
                  <a:txBody>
                    <a:bodyPr/>
                    <a:lstStyle/>
                    <a:p>
                      <a:pPr marL="0" marR="73025">
                        <a:buNone/>
                      </a:pPr>
                      <a:r>
                        <a:rPr lang="en-US" sz="1600" b="0" i="0" dirty="0">
                          <a:effectLst/>
                          <a:latin typeface="Calibri Light" panose="020F0302020204030204" pitchFamily="34" charset="0"/>
                          <a:cs typeface="Calibri Light" panose="020F0302020204030204" pitchFamily="34" charset="0"/>
                        </a:rPr>
                        <a:t>50% Completion of STT/STJ Service Line Investigation</a:t>
                      </a:r>
                    </a:p>
                    <a:p>
                      <a:pPr marL="0" marR="73025">
                        <a:buNone/>
                      </a:pPr>
                      <a:r>
                        <a:rPr lang="en-US" sz="1600" b="0" i="0" dirty="0">
                          <a:effectLst/>
                          <a:latin typeface="Calibri Light" panose="020F0302020204030204" pitchFamily="34" charset="0"/>
                          <a:cs typeface="Calibri Light" panose="020F0302020204030204" pitchFamily="34" charset="0"/>
                        </a:rPr>
                        <a:t>(approximately 3,378 service lines of STT/STJ investigated)</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ctr"/>
                </a:tc>
                <a:tc>
                  <a:txBody>
                    <a:bodyPr/>
                    <a:lstStyle/>
                    <a:p>
                      <a:pPr marL="0" marR="73025" algn="ctr">
                        <a:buNone/>
                      </a:pPr>
                      <a:r>
                        <a:rPr lang="en-US" sz="1600" b="0" i="0">
                          <a:effectLst/>
                          <a:latin typeface="Calibri Light" panose="020F0302020204030204" pitchFamily="34" charset="0"/>
                          <a:cs typeface="Calibri Light" panose="020F0302020204030204" pitchFamily="34" charset="0"/>
                        </a:rPr>
                        <a:t>20%</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410161339"/>
                  </a:ext>
                </a:extLst>
              </a:tr>
              <a:tr h="399547">
                <a:tc>
                  <a:txBody>
                    <a:bodyPr/>
                    <a:lstStyle/>
                    <a:p>
                      <a:pPr marL="0" marR="73025">
                        <a:buNone/>
                      </a:pPr>
                      <a:r>
                        <a:rPr lang="en-US" sz="1600" b="0" i="0" dirty="0">
                          <a:effectLst/>
                          <a:latin typeface="Calibri Light" panose="020F0302020204030204" pitchFamily="34" charset="0"/>
                          <a:cs typeface="Calibri Light" panose="020F0302020204030204" pitchFamily="34" charset="0"/>
                        </a:rPr>
                        <a:t>100% Completion of STT/STJ Service Line Investigation</a:t>
                      </a:r>
                    </a:p>
                    <a:p>
                      <a:pPr marL="0" marR="73025">
                        <a:buNone/>
                      </a:pPr>
                      <a:r>
                        <a:rPr lang="en-US" sz="1600" b="0" i="0" dirty="0">
                          <a:effectLst/>
                          <a:latin typeface="Calibri Light" panose="020F0302020204030204" pitchFamily="34" charset="0"/>
                          <a:cs typeface="Calibri Light" panose="020F0302020204030204" pitchFamily="34" charset="0"/>
                        </a:rPr>
                        <a:t>(all service lines investigated in STT/STJ District)</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ctr"/>
                </a:tc>
                <a:tc>
                  <a:txBody>
                    <a:bodyPr/>
                    <a:lstStyle/>
                    <a:p>
                      <a:pPr marL="0" marR="73025" algn="ctr">
                        <a:buNone/>
                      </a:pPr>
                      <a:r>
                        <a:rPr lang="en-US" sz="1600" b="0" i="0">
                          <a:effectLst/>
                          <a:latin typeface="Calibri Light" panose="020F0302020204030204" pitchFamily="34" charset="0"/>
                          <a:cs typeface="Calibri Light" panose="020F0302020204030204" pitchFamily="34" charset="0"/>
                        </a:rPr>
                        <a:t>20%</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436213632"/>
                  </a:ext>
                </a:extLst>
              </a:tr>
              <a:tr h="399547">
                <a:tc>
                  <a:txBody>
                    <a:bodyPr/>
                    <a:lstStyle/>
                    <a:p>
                      <a:pPr marL="0" marR="73025">
                        <a:buNone/>
                      </a:pPr>
                      <a:r>
                        <a:rPr lang="en-US" sz="1600" b="0" i="0" dirty="0">
                          <a:effectLst/>
                          <a:latin typeface="Calibri Light" panose="020F0302020204030204" pitchFamily="34" charset="0"/>
                          <a:cs typeface="Calibri Light" panose="020F0302020204030204" pitchFamily="34" charset="0"/>
                        </a:rPr>
                        <a:t>50% Completion of STX Service Line Investigation </a:t>
                      </a:r>
                    </a:p>
                    <a:p>
                      <a:pPr marL="0" marR="73025">
                        <a:buNone/>
                      </a:pPr>
                      <a:r>
                        <a:rPr lang="en-US" sz="1600" b="0" i="0" dirty="0">
                          <a:effectLst/>
                          <a:latin typeface="Calibri Light" panose="020F0302020204030204" pitchFamily="34" charset="0"/>
                          <a:cs typeface="Calibri Light" panose="020F0302020204030204" pitchFamily="34" charset="0"/>
                        </a:rPr>
                        <a:t>(approximately 4,867 service lines of STX investigated)</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ctr"/>
                </a:tc>
                <a:tc>
                  <a:txBody>
                    <a:bodyPr/>
                    <a:lstStyle/>
                    <a:p>
                      <a:pPr marL="0" marR="73025" algn="ctr">
                        <a:buNone/>
                      </a:pPr>
                      <a:r>
                        <a:rPr lang="en-US" sz="1600" b="0" i="0">
                          <a:effectLst/>
                          <a:latin typeface="Calibri Light" panose="020F0302020204030204" pitchFamily="34" charset="0"/>
                          <a:cs typeface="Calibri Light" panose="020F0302020204030204" pitchFamily="34" charset="0"/>
                        </a:rPr>
                        <a:t>20%</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1540177703"/>
                  </a:ext>
                </a:extLst>
              </a:tr>
              <a:tr h="399547">
                <a:tc>
                  <a:txBody>
                    <a:bodyPr/>
                    <a:lstStyle/>
                    <a:p>
                      <a:pPr marL="0" marR="73025">
                        <a:buNone/>
                      </a:pPr>
                      <a:r>
                        <a:rPr lang="en-US" sz="1600" b="0" i="0" dirty="0">
                          <a:effectLst/>
                          <a:latin typeface="Calibri Light" panose="020F0302020204030204" pitchFamily="34" charset="0"/>
                          <a:cs typeface="Calibri Light" panose="020F0302020204030204" pitchFamily="34" charset="0"/>
                        </a:rPr>
                        <a:t>100% Completion of STX Service Line Investigation </a:t>
                      </a:r>
                    </a:p>
                    <a:p>
                      <a:pPr marL="0" marR="73025">
                        <a:buNone/>
                      </a:pPr>
                      <a:r>
                        <a:rPr lang="en-US" sz="1600" b="0" i="0" dirty="0">
                          <a:effectLst/>
                          <a:latin typeface="Calibri Light" panose="020F0302020204030204" pitchFamily="34" charset="0"/>
                          <a:cs typeface="Calibri Light" panose="020F0302020204030204" pitchFamily="34" charset="0"/>
                        </a:rPr>
                        <a:t>(all service lines investigated in STX District)</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ctr"/>
                </a:tc>
                <a:tc>
                  <a:txBody>
                    <a:bodyPr/>
                    <a:lstStyle/>
                    <a:p>
                      <a:pPr marL="0" marR="73025" algn="ctr">
                        <a:buNone/>
                      </a:pPr>
                      <a:r>
                        <a:rPr lang="en-US" sz="1600" b="0" i="0" dirty="0">
                          <a:effectLst/>
                          <a:latin typeface="Calibri Light" panose="020F0302020204030204" pitchFamily="34" charset="0"/>
                          <a:cs typeface="Calibri Light" panose="020F0302020204030204" pitchFamily="34" charset="0"/>
                        </a:rPr>
                        <a:t>20%</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2949462"/>
                  </a:ext>
                </a:extLst>
              </a:tr>
              <a:tr h="199774">
                <a:tc>
                  <a:txBody>
                    <a:bodyPr/>
                    <a:lstStyle/>
                    <a:p>
                      <a:pPr marL="0" marR="73025">
                        <a:buNone/>
                      </a:pPr>
                      <a:r>
                        <a:rPr lang="en-US" sz="1600" b="0" i="0" dirty="0">
                          <a:effectLst/>
                          <a:latin typeface="Calibri Light" panose="020F0302020204030204" pitchFamily="34" charset="0"/>
                          <a:cs typeface="Calibri Light" panose="020F0302020204030204" pitchFamily="34" charset="0"/>
                        </a:rPr>
                        <a:t>Final Report &amp; Data Finalization</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nchor="ctr"/>
                </a:tc>
                <a:tc>
                  <a:txBody>
                    <a:bodyPr/>
                    <a:lstStyle/>
                    <a:p>
                      <a:pPr marL="0" marR="73025" algn="ctr">
                        <a:buNone/>
                      </a:pPr>
                      <a:r>
                        <a:rPr lang="en-US" sz="1600" b="0" i="0" dirty="0">
                          <a:effectLst/>
                          <a:latin typeface="Calibri Light" panose="020F0302020204030204" pitchFamily="34" charset="0"/>
                          <a:cs typeface="Calibri Light" panose="020F0302020204030204" pitchFamily="34" charset="0"/>
                        </a:rPr>
                        <a:t>10%</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982932584"/>
                  </a:ext>
                </a:extLst>
              </a:tr>
            </a:tbl>
          </a:graphicData>
        </a:graphic>
      </p:graphicFrame>
    </p:spTree>
    <p:extLst>
      <p:ext uri="{BB962C8B-B14F-4D97-AF65-F5344CB8AC3E}">
        <p14:creationId xmlns:p14="http://schemas.microsoft.com/office/powerpoint/2010/main" val="664020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B6E20-A2A2-F364-9CAD-465347F3BF4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42E8B55-92B0-3AEC-FC5D-D74CD7C05F05}"/>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sp>
        <p:nvSpPr>
          <p:cNvPr id="4" name="Slide Number Placeholder 3">
            <a:extLst>
              <a:ext uri="{FF2B5EF4-FFF2-40B4-BE49-F238E27FC236}">
                <a16:creationId xmlns:a16="http://schemas.microsoft.com/office/drawing/2014/main" id="{CF752211-B823-D365-B828-D683A6216BA8}"/>
              </a:ext>
            </a:extLst>
          </p:cNvPr>
          <p:cNvSpPr>
            <a:spLocks noGrp="1"/>
          </p:cNvSpPr>
          <p:nvPr>
            <p:ph type="sldNum" sz="quarter" idx="18"/>
          </p:nvPr>
        </p:nvSpPr>
        <p:spPr>
          <a:xfrm>
            <a:off x="11146971" y="6356350"/>
            <a:ext cx="740227" cy="365125"/>
          </a:xfrm>
        </p:spPr>
        <p:txBody>
          <a:bodyPr vert="horz" lIns="91440" tIns="45720" rIns="91440" bIns="45720" rtlCol="0" anchor="ctr">
            <a:normAutofit/>
          </a:bodyPr>
          <a:lstStyle/>
          <a:p>
            <a:pPr>
              <a:spcAft>
                <a:spcPts val="600"/>
              </a:spcAft>
            </a:pPr>
            <a:fld id="{8699F50C-BE38-4BD0-BA84-9B090E1F2B9B}" type="slidenum">
              <a:rPr lang="en-IN" smtClean="0"/>
              <a:pPr>
                <a:spcAft>
                  <a:spcPts val="600"/>
                </a:spcAft>
              </a:pPr>
              <a:t>10</a:t>
            </a:fld>
            <a:endParaRPr lang="en-IN"/>
          </a:p>
        </p:txBody>
      </p:sp>
      <p:pic>
        <p:nvPicPr>
          <p:cNvPr id="11" name="Picture 10" descr="How to evaluate economic bids">
            <a:extLst>
              <a:ext uri="{FF2B5EF4-FFF2-40B4-BE49-F238E27FC236}">
                <a16:creationId xmlns:a16="http://schemas.microsoft.com/office/drawing/2014/main" id="{5720FF3F-29A2-AB54-B6ED-3DB171C11F83}"/>
              </a:ext>
            </a:extLst>
          </p:cNvPr>
          <p:cNvPicPr>
            <a:picLocks noChangeAspect="1"/>
          </p:cNvPicPr>
          <p:nvPr/>
        </p:nvPicPr>
        <p:blipFill>
          <a:blip r:embed="rId2">
            <a:alphaModFix amt="28000"/>
          </a:blip>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D23C453D-0C57-3074-6F8A-8E6D2FC73D2E}"/>
              </a:ext>
            </a:extLst>
          </p:cNvPr>
          <p:cNvSpPr>
            <a:spLocks noGrp="1"/>
          </p:cNvSpPr>
          <p:nvPr>
            <p:ph type="title"/>
          </p:nvPr>
        </p:nvSpPr>
        <p:spPr>
          <a:xfrm>
            <a:off x="209978" y="111078"/>
            <a:ext cx="10290440" cy="1095671"/>
          </a:xfrm>
        </p:spPr>
        <p:txBody>
          <a:bodyPr vert="horz" lIns="91440" tIns="45720" rIns="91440" bIns="0" rtlCol="0" anchor="ctr">
            <a:noAutofit/>
          </a:bodyPr>
          <a:lstStyle/>
          <a:p>
            <a:pPr indent="-182880">
              <a:lnSpc>
                <a:spcPct val="100000"/>
              </a:lnSpc>
            </a:pPr>
            <a:r>
              <a:rPr lang="en-US" b="0" dirty="0">
                <a:solidFill>
                  <a:srgbClr val="EAB200"/>
                </a:solidFill>
              </a:rPr>
              <a:t>Evaluation Criteria &amp; Bid Tab</a:t>
            </a:r>
          </a:p>
        </p:txBody>
      </p:sp>
      <p:graphicFrame>
        <p:nvGraphicFramePr>
          <p:cNvPr id="9" name="Table 8">
            <a:extLst>
              <a:ext uri="{FF2B5EF4-FFF2-40B4-BE49-F238E27FC236}">
                <a16:creationId xmlns:a16="http://schemas.microsoft.com/office/drawing/2014/main" id="{6E07FC76-2727-4B61-86E2-3880D2D4C4E0}"/>
              </a:ext>
            </a:extLst>
          </p:cNvPr>
          <p:cNvGraphicFramePr>
            <a:graphicFrameLocks noGrp="1"/>
          </p:cNvGraphicFramePr>
          <p:nvPr>
            <p:extLst>
              <p:ext uri="{D42A27DB-BD31-4B8C-83A1-F6EECF244321}">
                <p14:modId xmlns:p14="http://schemas.microsoft.com/office/powerpoint/2010/main" val="1981243975"/>
              </p:ext>
            </p:extLst>
          </p:nvPr>
        </p:nvGraphicFramePr>
        <p:xfrm>
          <a:off x="1888958" y="1220721"/>
          <a:ext cx="8277726" cy="5526201"/>
        </p:xfrm>
        <a:graphic>
          <a:graphicData uri="http://schemas.openxmlformats.org/drawingml/2006/table">
            <a:tbl>
              <a:tblPr firstRow="1" firstCol="1" bandRow="1">
                <a:tableStyleId>{5C22544A-7EE6-4342-B048-85BDC9FD1C3A}</a:tableStyleId>
              </a:tblPr>
              <a:tblGrid>
                <a:gridCol w="1731588">
                  <a:extLst>
                    <a:ext uri="{9D8B030D-6E8A-4147-A177-3AD203B41FA5}">
                      <a16:colId xmlns:a16="http://schemas.microsoft.com/office/drawing/2014/main" val="1139374384"/>
                    </a:ext>
                  </a:extLst>
                </a:gridCol>
                <a:gridCol w="5029853">
                  <a:extLst>
                    <a:ext uri="{9D8B030D-6E8A-4147-A177-3AD203B41FA5}">
                      <a16:colId xmlns:a16="http://schemas.microsoft.com/office/drawing/2014/main" val="895050102"/>
                    </a:ext>
                  </a:extLst>
                </a:gridCol>
                <a:gridCol w="1516285">
                  <a:extLst>
                    <a:ext uri="{9D8B030D-6E8A-4147-A177-3AD203B41FA5}">
                      <a16:colId xmlns:a16="http://schemas.microsoft.com/office/drawing/2014/main" val="1410354018"/>
                    </a:ext>
                  </a:extLst>
                </a:gridCol>
              </a:tblGrid>
              <a:tr h="687656">
                <a:tc>
                  <a:txBody>
                    <a:bodyPr/>
                    <a:lstStyle/>
                    <a:p>
                      <a:pPr marL="0" marR="0" algn="ctr">
                        <a:lnSpc>
                          <a:spcPct val="150000"/>
                        </a:lnSpc>
                        <a:buNone/>
                      </a:pPr>
                      <a:r>
                        <a:rPr lang="en-US" sz="1600" b="0" i="0">
                          <a:effectLst/>
                          <a:latin typeface="Calibri Light" panose="020F0302020204030204" pitchFamily="34" charset="0"/>
                          <a:cs typeface="Calibri Light" panose="020F0302020204030204" pitchFamily="34" charset="0"/>
                        </a:rPr>
                        <a:t>Evaluation Criteria</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0" marR="0" algn="ctr">
                        <a:lnSpc>
                          <a:spcPct val="150000"/>
                        </a:lnSpc>
                        <a:buNone/>
                      </a:pPr>
                      <a:r>
                        <a:rPr lang="en-US" sz="1600" b="0" i="0" dirty="0">
                          <a:effectLst/>
                          <a:latin typeface="Calibri Light" panose="020F0302020204030204" pitchFamily="34" charset="0"/>
                          <a:cs typeface="Calibri Light" panose="020F0302020204030204" pitchFamily="34" charset="0"/>
                        </a:rPr>
                        <a:t>Evaluation Details</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0" marR="0" algn="ctr">
                        <a:lnSpc>
                          <a:spcPct val="150000"/>
                        </a:lnSpc>
                        <a:buNone/>
                      </a:pPr>
                      <a:r>
                        <a:rPr lang="en-US" sz="1600" b="0" i="0">
                          <a:effectLst/>
                          <a:latin typeface="Calibri Light" panose="020F0302020204030204" pitchFamily="34" charset="0"/>
                          <a:cs typeface="Calibri Light" panose="020F0302020204030204" pitchFamily="34" charset="0"/>
                        </a:rPr>
                        <a:t>Weight (100)</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698731237"/>
                  </a:ext>
                </a:extLst>
              </a:tr>
              <a:tr h="1692003">
                <a:tc>
                  <a:txBody>
                    <a:bodyPr/>
                    <a:lstStyle/>
                    <a:p>
                      <a:pPr marL="0" marR="0">
                        <a:buNone/>
                      </a:pPr>
                      <a:r>
                        <a:rPr lang="en-US" sz="1600" b="0" i="0" dirty="0">
                          <a:effectLst/>
                          <a:latin typeface="Calibri Light" panose="020F0302020204030204" pitchFamily="34" charset="0"/>
                          <a:cs typeface="Calibri Light" panose="020F0302020204030204" pitchFamily="34" charset="0"/>
                        </a:rPr>
                        <a:t>Technical Capability </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342900" marR="0" lvl="0" indent="-342900" algn="just">
                        <a:buFont typeface="Symbol" pitchFamily="2" charset="2"/>
                        <a:buChar char=""/>
                      </a:pPr>
                      <a:r>
                        <a:rPr lang="en-US" sz="1600" b="0" i="0" dirty="0">
                          <a:effectLst/>
                          <a:latin typeface="Calibri Light" panose="020F0302020204030204" pitchFamily="34" charset="0"/>
                          <a:cs typeface="Calibri Light" panose="020F0302020204030204" pitchFamily="34" charset="0"/>
                        </a:rPr>
                        <a:t>Demonstrated ability to perform excavation, and material identification.</a:t>
                      </a:r>
                    </a:p>
                    <a:p>
                      <a:pPr marL="342900" marR="0" lvl="0" indent="-342900" algn="just">
                        <a:buFont typeface="Symbol" pitchFamily="2" charset="2"/>
                        <a:buChar char=""/>
                      </a:pPr>
                      <a:r>
                        <a:rPr lang="en-US" sz="1600" b="0" i="0" dirty="0">
                          <a:effectLst/>
                          <a:latin typeface="Calibri Light" panose="020F0302020204030204" pitchFamily="34" charset="0"/>
                          <a:cs typeface="Calibri Light" panose="020F0302020204030204" pitchFamily="34" charset="0"/>
                        </a:rPr>
                        <a:t>Demonstrated ability to collect, manage, and submit GIS data and documentation in the required ArcGIS-compatible format, including photo documentation and required inventory attributes. </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0" marR="0" algn="ctr">
                        <a:buNone/>
                      </a:pPr>
                      <a:r>
                        <a:rPr lang="en-US" sz="1600" b="0" i="0">
                          <a:effectLst/>
                          <a:latin typeface="Calibri Light" panose="020F0302020204030204" pitchFamily="34" charset="0"/>
                          <a:cs typeface="Calibri Light" panose="020F0302020204030204" pitchFamily="34" charset="0"/>
                        </a:rPr>
                        <a:t>30</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322781299"/>
                  </a:ext>
                </a:extLst>
              </a:tr>
              <a:tr h="966859">
                <a:tc>
                  <a:txBody>
                    <a:bodyPr/>
                    <a:lstStyle/>
                    <a:p>
                      <a:pPr marL="0" marR="0">
                        <a:buNone/>
                      </a:pPr>
                      <a:r>
                        <a:rPr lang="en-US" sz="1600" b="0" i="0">
                          <a:effectLst/>
                          <a:latin typeface="Calibri Light" panose="020F0302020204030204" pitchFamily="34" charset="0"/>
                          <a:cs typeface="Calibri Light" panose="020F0302020204030204" pitchFamily="34" charset="0"/>
                        </a:rPr>
                        <a:t>Experience and Qualification </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342900" marR="0" lvl="0" indent="-342900">
                        <a:buFont typeface="Symbol" pitchFamily="2" charset="2"/>
                        <a:buChar char=""/>
                      </a:pPr>
                      <a:r>
                        <a:rPr lang="en-US" sz="1600" b="0" i="0">
                          <a:effectLst/>
                          <a:latin typeface="Calibri Light" panose="020F0302020204030204" pitchFamily="34" charset="0"/>
                          <a:cs typeface="Calibri Light" panose="020F0302020204030204" pitchFamily="34" charset="0"/>
                        </a:rPr>
                        <a:t>Relevant experience performing similar projects, including work done under the EPA or other federal environmental regulatory requirements</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0" marR="0" algn="ctr">
                        <a:buNone/>
                      </a:pPr>
                      <a:r>
                        <a:rPr lang="en-US" sz="1600" b="0" i="0">
                          <a:effectLst/>
                          <a:latin typeface="Calibri Light" panose="020F0302020204030204" pitchFamily="34" charset="0"/>
                          <a:cs typeface="Calibri Light" panose="020F0302020204030204" pitchFamily="34" charset="0"/>
                        </a:rPr>
                        <a:t>25</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885690318"/>
                  </a:ext>
                </a:extLst>
              </a:tr>
              <a:tr h="483429">
                <a:tc>
                  <a:txBody>
                    <a:bodyPr/>
                    <a:lstStyle/>
                    <a:p>
                      <a:pPr marL="0" marR="0">
                        <a:buNone/>
                      </a:pPr>
                      <a:r>
                        <a:rPr lang="en-US" sz="1600" b="0" i="0">
                          <a:effectLst/>
                          <a:latin typeface="Calibri Light" panose="020F0302020204030204" pitchFamily="34" charset="0"/>
                          <a:cs typeface="Calibri Light" panose="020F0302020204030204" pitchFamily="34" charset="0"/>
                        </a:rPr>
                        <a:t>Project Schedule </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342900" marR="0" lvl="0" indent="-342900">
                        <a:buFont typeface="Symbol" pitchFamily="2" charset="2"/>
                        <a:buChar char=""/>
                      </a:pPr>
                      <a:r>
                        <a:rPr lang="en-US" sz="1600" b="0" i="0" dirty="0">
                          <a:effectLst/>
                          <a:latin typeface="Calibri Light" panose="020F0302020204030204" pitchFamily="34" charset="0"/>
                          <a:cs typeface="Calibri Light" panose="020F0302020204030204" pitchFamily="34" charset="0"/>
                        </a:rPr>
                        <a:t>Ability to complete project in a timely, efficient manner</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0" marR="0" algn="ctr">
                        <a:buNone/>
                      </a:pPr>
                      <a:r>
                        <a:rPr lang="en-US" sz="1600" b="0" i="0">
                          <a:effectLst/>
                          <a:latin typeface="Calibri Light" panose="020F0302020204030204" pitchFamily="34" charset="0"/>
                          <a:cs typeface="Calibri Light" panose="020F0302020204030204" pitchFamily="34" charset="0"/>
                        </a:rPr>
                        <a:t>20</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428924581"/>
                  </a:ext>
                </a:extLst>
              </a:tr>
              <a:tr h="483429">
                <a:tc>
                  <a:txBody>
                    <a:bodyPr/>
                    <a:lstStyle/>
                    <a:p>
                      <a:pPr marL="0" marR="0">
                        <a:buNone/>
                      </a:pPr>
                      <a:r>
                        <a:rPr lang="en-US" sz="1600" b="0" i="0">
                          <a:effectLst/>
                          <a:latin typeface="Calibri Light" panose="020F0302020204030204" pitchFamily="34" charset="0"/>
                          <a:cs typeface="Calibri Light" panose="020F0302020204030204" pitchFamily="34" charset="0"/>
                        </a:rPr>
                        <a:t>Project Approach</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342900" marR="0" lvl="0" indent="-342900">
                        <a:buFont typeface="Symbol" pitchFamily="2" charset="2"/>
                        <a:buChar char=""/>
                      </a:pPr>
                      <a:r>
                        <a:rPr lang="en-US" sz="1600" b="0" i="0">
                          <a:effectLst/>
                          <a:latin typeface="Calibri Light" panose="020F0302020204030204" pitchFamily="34" charset="0"/>
                          <a:cs typeface="Calibri Light" panose="020F0302020204030204" pitchFamily="34" charset="0"/>
                        </a:rPr>
                        <a:t>Approach on getting project completed in a timely, efficient manner </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0" marR="0" algn="ctr">
                        <a:buNone/>
                      </a:pPr>
                      <a:r>
                        <a:rPr lang="en-US" sz="1600" b="0" i="0">
                          <a:effectLst/>
                          <a:latin typeface="Calibri Light" panose="020F0302020204030204" pitchFamily="34" charset="0"/>
                          <a:cs typeface="Calibri Light" panose="020F0302020204030204" pitchFamily="34" charset="0"/>
                        </a:rPr>
                        <a:t>15</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746206546"/>
                  </a:ext>
                </a:extLst>
              </a:tr>
              <a:tr h="1208574">
                <a:tc>
                  <a:txBody>
                    <a:bodyPr/>
                    <a:lstStyle/>
                    <a:p>
                      <a:pPr marL="0" marR="0">
                        <a:buNone/>
                      </a:pPr>
                      <a:r>
                        <a:rPr lang="en-US" sz="1600" b="0" i="0">
                          <a:effectLst/>
                          <a:latin typeface="Calibri Light" panose="020F0302020204030204" pitchFamily="34" charset="0"/>
                          <a:cs typeface="Calibri Light" panose="020F0302020204030204" pitchFamily="34" charset="0"/>
                        </a:rPr>
                        <a:t>Bid Responsiveness</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342900" marR="0" lvl="0" indent="-342900">
                        <a:buFont typeface="Symbol" pitchFamily="2" charset="2"/>
                        <a:buChar char=""/>
                      </a:pPr>
                      <a:r>
                        <a:rPr lang="en-US" sz="1600" b="0" i="0">
                          <a:effectLst/>
                          <a:latin typeface="Calibri Light" panose="020F0302020204030204" pitchFamily="34" charset="0"/>
                          <a:cs typeface="Calibri Light" panose="020F0302020204030204" pitchFamily="34" charset="0"/>
                        </a:rPr>
                        <a:t>Completeness of the bid submittal and compliance with all requirements, terms, and conditions of this IFB, inclusive demonstrated possession of required ArcGIS licenses and accounts.</a:t>
                      </a:r>
                      <a:endParaRPr lang="en-US" sz="1600" b="0" i="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tc>
                  <a:txBody>
                    <a:bodyPr/>
                    <a:lstStyle/>
                    <a:p>
                      <a:pPr marL="0" marR="0" algn="ctr">
                        <a:buNone/>
                      </a:pPr>
                      <a:r>
                        <a:rPr lang="en-US" sz="1600" b="0" i="0" dirty="0">
                          <a:effectLst/>
                          <a:latin typeface="Calibri Light" panose="020F0302020204030204" pitchFamily="34" charset="0"/>
                          <a:cs typeface="Calibri Light" panose="020F0302020204030204" pitchFamily="34" charset="0"/>
                        </a:rPr>
                        <a:t>10</a:t>
                      </a:r>
                      <a:endParaRPr lang="en-US" sz="1600" b="0" i="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74277391"/>
                  </a:ext>
                </a:extLst>
              </a:tr>
            </a:tbl>
          </a:graphicData>
        </a:graphic>
      </p:graphicFrame>
    </p:spTree>
    <p:extLst>
      <p:ext uri="{BB962C8B-B14F-4D97-AF65-F5344CB8AC3E}">
        <p14:creationId xmlns:p14="http://schemas.microsoft.com/office/powerpoint/2010/main" val="3209380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AEE2E-ED14-5A59-4587-3D3F575241D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E92B1E3-F57C-E276-4CF5-3BF9D3664C94}"/>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sp>
        <p:nvSpPr>
          <p:cNvPr id="4" name="Slide Number Placeholder 3">
            <a:extLst>
              <a:ext uri="{FF2B5EF4-FFF2-40B4-BE49-F238E27FC236}">
                <a16:creationId xmlns:a16="http://schemas.microsoft.com/office/drawing/2014/main" id="{55BA909C-FB57-C772-0B18-81CF9CAACD44}"/>
              </a:ext>
            </a:extLst>
          </p:cNvPr>
          <p:cNvSpPr>
            <a:spLocks noGrp="1"/>
          </p:cNvSpPr>
          <p:nvPr>
            <p:ph type="sldNum" sz="quarter" idx="18"/>
          </p:nvPr>
        </p:nvSpPr>
        <p:spPr>
          <a:xfrm>
            <a:off x="11146971" y="6356350"/>
            <a:ext cx="740227" cy="365125"/>
          </a:xfrm>
        </p:spPr>
        <p:txBody>
          <a:bodyPr vert="horz" lIns="91440" tIns="45720" rIns="91440" bIns="45720" rtlCol="0" anchor="ctr">
            <a:normAutofit/>
          </a:bodyPr>
          <a:lstStyle/>
          <a:p>
            <a:pPr>
              <a:spcAft>
                <a:spcPts val="600"/>
              </a:spcAft>
            </a:pPr>
            <a:fld id="{8699F50C-BE38-4BD0-BA84-9B090E1F2B9B}" type="slidenum">
              <a:rPr lang="en-IN" smtClean="0"/>
              <a:pPr>
                <a:spcAft>
                  <a:spcPts val="600"/>
                </a:spcAft>
              </a:pPr>
              <a:t>11</a:t>
            </a:fld>
            <a:endParaRPr lang="en-IN"/>
          </a:p>
        </p:txBody>
      </p:sp>
      <p:sp>
        <p:nvSpPr>
          <p:cNvPr id="5" name="Title 4">
            <a:extLst>
              <a:ext uri="{FF2B5EF4-FFF2-40B4-BE49-F238E27FC236}">
                <a16:creationId xmlns:a16="http://schemas.microsoft.com/office/drawing/2014/main" id="{2402AACB-51B7-D3EA-9A90-FFC064B1F360}"/>
              </a:ext>
            </a:extLst>
          </p:cNvPr>
          <p:cNvSpPr>
            <a:spLocks noGrp="1"/>
          </p:cNvSpPr>
          <p:nvPr>
            <p:ph type="title"/>
          </p:nvPr>
        </p:nvSpPr>
        <p:spPr>
          <a:xfrm>
            <a:off x="172399" y="339835"/>
            <a:ext cx="10290440" cy="1095671"/>
          </a:xfrm>
        </p:spPr>
        <p:txBody>
          <a:bodyPr vert="horz" lIns="91440" tIns="45720" rIns="91440" bIns="0" rtlCol="0" anchor="ctr">
            <a:noAutofit/>
          </a:bodyPr>
          <a:lstStyle/>
          <a:p>
            <a:pPr indent="-182880">
              <a:lnSpc>
                <a:spcPct val="100000"/>
              </a:lnSpc>
            </a:pPr>
            <a:r>
              <a:rPr lang="en-US" sz="5400" b="0" dirty="0">
                <a:solidFill>
                  <a:srgbClr val="EAB200"/>
                </a:solidFill>
                <a:latin typeface="Calibri Light" panose="020F0302020204030204" pitchFamily="34" charset="0"/>
                <a:cs typeface="Calibri Light" panose="020F0302020204030204" pitchFamily="34" charset="0"/>
              </a:rPr>
              <a:t>Final Deliverables </a:t>
            </a:r>
          </a:p>
        </p:txBody>
      </p:sp>
      <p:sp>
        <p:nvSpPr>
          <p:cNvPr id="7" name="title-rule">
            <a:extLst>
              <a:ext uri="{FF2B5EF4-FFF2-40B4-BE49-F238E27FC236}">
                <a16:creationId xmlns:a16="http://schemas.microsoft.com/office/drawing/2014/main" id="{BBE52C08-1810-7389-B5C9-F950C46D8D15}"/>
              </a:ext>
            </a:extLst>
          </p:cNvPr>
          <p:cNvSpPr>
            <a:spLocks noGrp="1"/>
          </p:cNvSpPr>
          <p:nvPr/>
        </p:nvSpPr>
        <p:spPr>
          <a:xfrm flipV="1">
            <a:off x="400958" y="1500587"/>
            <a:ext cx="3962400" cy="9144"/>
          </a:xfrm>
          <a:prstGeom prst="rect">
            <a:avLst/>
          </a:prstGeom>
          <a:solidFill>
            <a:srgbClr val="FFC000"/>
          </a:solidFill>
          <a:ln w="0">
            <a:noFill/>
            <a:prstDash val="solid"/>
          </a:ln>
        </p:spPr>
        <p:txBody>
          <a:bodyPr/>
          <a:lstStyle/>
          <a:p>
            <a:endParaRPr lang="en-US" sz="1440">
              <a:latin typeface="Calibri Light" panose="020F0502020204030204" pitchFamily="34" charset="0"/>
              <a:cs typeface="Calibri Light" panose="020F0502020204030204" pitchFamily="34" charset="0"/>
            </a:endParaRPr>
          </a:p>
        </p:txBody>
      </p:sp>
      <p:sp>
        <p:nvSpPr>
          <p:cNvPr id="2" name="TextBox 1">
            <a:extLst>
              <a:ext uri="{FF2B5EF4-FFF2-40B4-BE49-F238E27FC236}">
                <a16:creationId xmlns:a16="http://schemas.microsoft.com/office/drawing/2014/main" id="{E52D19A5-8D06-2D91-8C91-6C2EA718D387}"/>
              </a:ext>
            </a:extLst>
          </p:cNvPr>
          <p:cNvSpPr txBox="1"/>
          <p:nvPr/>
        </p:nvSpPr>
        <p:spPr>
          <a:xfrm>
            <a:off x="950780" y="1766272"/>
            <a:ext cx="10290440" cy="4955203"/>
          </a:xfrm>
          <a:prstGeom prst="rect">
            <a:avLst/>
          </a:prstGeom>
          <a:noFill/>
        </p:spPr>
        <p:txBody>
          <a:bodyPr wrap="square" rtlCol="0">
            <a:spAutoFit/>
          </a:bodyPr>
          <a:lstStyle/>
          <a:p>
            <a:pPr>
              <a:spcBef>
                <a:spcPts val="1200"/>
              </a:spcBef>
            </a:pPr>
            <a:r>
              <a:rPr lang="en-US" sz="2600" dirty="0">
                <a:solidFill>
                  <a:schemeClr val="bg1"/>
                </a:solidFill>
                <a:latin typeface="Calibri Light" panose="020F0302020204030204" pitchFamily="34" charset="0"/>
                <a:cs typeface="Calibri Light" panose="020F0302020204030204" pitchFamily="34" charset="0"/>
              </a:rPr>
              <a:t>By the end of the project, VIWAPA expects a complete, territory-wide service line inventory consistent with EPA’s requirements. The final deliverables shall include:</a:t>
            </a:r>
          </a:p>
          <a:p>
            <a:pPr marL="457200" lvl="0" indent="-457200">
              <a:spcBef>
                <a:spcPts val="1200"/>
              </a:spcBef>
              <a:buClr>
                <a:schemeClr val="accent2"/>
              </a:buClr>
              <a:buFont typeface="+mj-lt"/>
              <a:buAutoNum type="arabicPeriod"/>
            </a:pPr>
            <a:r>
              <a:rPr lang="en-US" sz="2600" dirty="0">
                <a:solidFill>
                  <a:schemeClr val="bg1"/>
                </a:solidFill>
                <a:latin typeface="Calibri Light" panose="020F0302020204030204" pitchFamily="34" charset="0"/>
                <a:cs typeface="Calibri Light" panose="020F0302020204030204" pitchFamily="34" charset="0"/>
              </a:rPr>
              <a:t>A GIS-based map and ArcGIS Online-compatible dataset showing service locations and material classifications on both the utility and customer sides</a:t>
            </a:r>
          </a:p>
          <a:p>
            <a:pPr marL="457200" lvl="0" indent="-457200">
              <a:spcBef>
                <a:spcPts val="1200"/>
              </a:spcBef>
              <a:buClr>
                <a:schemeClr val="accent2"/>
              </a:buClr>
              <a:buFont typeface="+mj-lt"/>
              <a:buAutoNum type="arabicPeriod"/>
            </a:pPr>
            <a:r>
              <a:rPr lang="en-US" sz="2600" dirty="0">
                <a:solidFill>
                  <a:schemeClr val="bg1"/>
                </a:solidFill>
                <a:latin typeface="Calibri Light" panose="020F0302020204030204" pitchFamily="34" charset="0"/>
                <a:cs typeface="Calibri Light" panose="020F0302020204030204" pitchFamily="34" charset="0"/>
              </a:rPr>
              <a:t>An Esri file geodatabase (.</a:t>
            </a:r>
            <a:r>
              <a:rPr lang="en-US" sz="2600" dirty="0" err="1">
                <a:solidFill>
                  <a:schemeClr val="bg1"/>
                </a:solidFill>
                <a:latin typeface="Calibri Light" panose="020F0302020204030204" pitchFamily="34" charset="0"/>
                <a:cs typeface="Calibri Light" panose="020F0302020204030204" pitchFamily="34" charset="0"/>
              </a:rPr>
              <a:t>gdb</a:t>
            </a:r>
            <a:r>
              <a:rPr lang="en-US" sz="2600" dirty="0">
                <a:solidFill>
                  <a:schemeClr val="bg1"/>
                </a:solidFill>
                <a:latin typeface="Calibri Light" panose="020F0302020204030204" pitchFamily="34" charset="0"/>
                <a:cs typeface="Calibri Light" panose="020F0302020204030204" pitchFamily="34" charset="0"/>
              </a:rPr>
              <a:t>) file with supporting field verification records, records review findings, and linked photographs.</a:t>
            </a:r>
          </a:p>
          <a:p>
            <a:pPr marL="457200" lvl="0" indent="-457200">
              <a:spcBef>
                <a:spcPts val="1200"/>
              </a:spcBef>
              <a:buClr>
                <a:schemeClr val="accent2"/>
              </a:buClr>
              <a:buFont typeface="+mj-lt"/>
              <a:buAutoNum type="arabicPeriod"/>
            </a:pPr>
            <a:r>
              <a:rPr lang="en-US" sz="2600" dirty="0">
                <a:solidFill>
                  <a:schemeClr val="bg1"/>
                </a:solidFill>
                <a:latin typeface="Calibri Light" panose="020F0302020204030204" pitchFamily="34" charset="0"/>
                <a:cs typeface="Calibri Light" panose="020F0302020204030204" pitchFamily="34" charset="0"/>
              </a:rPr>
              <a:t>A final report identifying high-priority areas with lead or galvanized requiring replacement service lines to support future replacement planning.</a:t>
            </a:r>
          </a:p>
        </p:txBody>
      </p:sp>
    </p:spTree>
    <p:extLst>
      <p:ext uri="{BB962C8B-B14F-4D97-AF65-F5344CB8AC3E}">
        <p14:creationId xmlns:p14="http://schemas.microsoft.com/office/powerpoint/2010/main" val="1835147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BB5B2-E43D-FECB-6870-F181C42098C3}"/>
            </a:ext>
          </a:extLst>
        </p:cNvPr>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04B315B4-C920-68FD-E5C7-9AADF4AEED6A}"/>
              </a:ext>
            </a:extLst>
          </p:cNvPr>
          <p:cNvSpPr>
            <a:spLocks noGrp="1"/>
          </p:cNvSpPr>
          <p:nvPr>
            <p:ph type="sldNum" sz="quarter" idx="18"/>
          </p:nvPr>
        </p:nvSpPr>
        <p:spPr>
          <a:xfrm>
            <a:off x="11146971" y="6356350"/>
            <a:ext cx="740227" cy="365125"/>
          </a:xfrm>
        </p:spPr>
        <p:txBody>
          <a:bodyPr vert="horz" lIns="91440" tIns="45720" rIns="91440" bIns="45720" rtlCol="0" anchor="ctr">
            <a:normAutofit/>
          </a:bodyPr>
          <a:lstStyle/>
          <a:p>
            <a:pPr>
              <a:spcAft>
                <a:spcPts val="600"/>
              </a:spcAft>
            </a:pPr>
            <a:fld id="{8699F50C-BE38-4BD0-BA84-9B090E1F2B9B}" type="slidenum">
              <a:rPr lang="en-IN" smtClean="0"/>
              <a:pPr>
                <a:spcAft>
                  <a:spcPts val="600"/>
                </a:spcAft>
              </a:pPr>
              <a:t>12</a:t>
            </a:fld>
            <a:endParaRPr lang="en-IN"/>
          </a:p>
        </p:txBody>
      </p:sp>
      <p:sp>
        <p:nvSpPr>
          <p:cNvPr id="8" name="Title 2">
            <a:extLst>
              <a:ext uri="{FF2B5EF4-FFF2-40B4-BE49-F238E27FC236}">
                <a16:creationId xmlns:a16="http://schemas.microsoft.com/office/drawing/2014/main" id="{F6C16C9B-6BE0-F5B9-2541-7E3EA8E4C005}"/>
              </a:ext>
            </a:extLst>
          </p:cNvPr>
          <p:cNvSpPr>
            <a:spLocks noGrp="1"/>
          </p:cNvSpPr>
          <p:nvPr>
            <p:ph type="title"/>
          </p:nvPr>
        </p:nvSpPr>
        <p:spPr>
          <a:xfrm>
            <a:off x="232075" y="499914"/>
            <a:ext cx="9648904" cy="1147969"/>
          </a:xfrm>
        </p:spPr>
        <p:txBody>
          <a:bodyPr>
            <a:noAutofit/>
          </a:bodyPr>
          <a:lstStyle/>
          <a:p>
            <a:r>
              <a:rPr lang="en-US" sz="6000" b="0" dirty="0">
                <a:solidFill>
                  <a:schemeClr val="accent2"/>
                </a:solidFill>
                <a:latin typeface="Calibri Light" panose="020F0302020204030204" pitchFamily="34" charset="0"/>
                <a:cs typeface="Calibri Light" panose="020F0302020204030204" pitchFamily="34" charset="0"/>
              </a:rPr>
              <a:t>Important Dates to Remember </a:t>
            </a:r>
          </a:p>
        </p:txBody>
      </p:sp>
      <p:sp>
        <p:nvSpPr>
          <p:cNvPr id="12" name="TextBox 11">
            <a:extLst>
              <a:ext uri="{FF2B5EF4-FFF2-40B4-BE49-F238E27FC236}">
                <a16:creationId xmlns:a16="http://schemas.microsoft.com/office/drawing/2014/main" id="{5B63A4C7-78F2-F6EC-4AF8-E89A43BF725B}"/>
              </a:ext>
            </a:extLst>
          </p:cNvPr>
          <p:cNvSpPr txBox="1"/>
          <p:nvPr/>
        </p:nvSpPr>
        <p:spPr>
          <a:xfrm>
            <a:off x="807492" y="1955145"/>
            <a:ext cx="10577015" cy="3970318"/>
          </a:xfrm>
          <a:prstGeom prst="rect">
            <a:avLst/>
          </a:prstGeom>
          <a:noFill/>
        </p:spPr>
        <p:txBody>
          <a:bodyPr wrap="square">
            <a:spAutoFit/>
          </a:bodyPr>
          <a:lstStyle/>
          <a:p>
            <a:pPr marL="285750" lvl="0" indent="-285750" algn="l">
              <a:buClr>
                <a:schemeClr val="accent2"/>
              </a:buClr>
              <a:buFont typeface="Wingdings" pitchFamily="2" charset="2"/>
              <a:buChar char="q"/>
            </a:pPr>
            <a:r>
              <a:rPr lang="en-US" sz="2800" b="1" u="none" strike="noStrike" dirty="0">
                <a:solidFill>
                  <a:schemeClr val="bg1"/>
                </a:solidFill>
                <a:effectLst/>
                <a:latin typeface="Calibri Light" panose="020F0302020204030204" pitchFamily="34" charset="0"/>
                <a:cs typeface="Calibri Light" panose="020F0302020204030204" pitchFamily="34" charset="0"/>
              </a:rPr>
              <a:t>Deadline for Questions: </a:t>
            </a:r>
            <a:r>
              <a:rPr lang="en-US" sz="2800" u="none" strike="noStrike" dirty="0">
                <a:solidFill>
                  <a:schemeClr val="bg1"/>
                </a:solidFill>
                <a:effectLst/>
                <a:latin typeface="Calibri Light" panose="020F0302020204030204" pitchFamily="34" charset="0"/>
                <a:cs typeface="Calibri Light" panose="020F0302020204030204" pitchFamily="34" charset="0"/>
              </a:rPr>
              <a:t>September 18, 3pm AST</a:t>
            </a:r>
          </a:p>
          <a:p>
            <a:pPr marL="285750" lvl="0" indent="-285750" algn="l">
              <a:buClr>
                <a:schemeClr val="accent2"/>
              </a:buClr>
              <a:buFont typeface="Wingdings" pitchFamily="2" charset="2"/>
              <a:buChar char="q"/>
            </a:pPr>
            <a:r>
              <a:rPr lang="en-US" sz="2800" b="1" u="none" strike="noStrike" dirty="0">
                <a:solidFill>
                  <a:schemeClr val="bg1"/>
                </a:solidFill>
                <a:effectLst/>
                <a:latin typeface="Calibri Light" panose="020F0302020204030204" pitchFamily="34" charset="0"/>
                <a:cs typeface="Calibri Light" panose="020F0302020204030204" pitchFamily="34" charset="0"/>
              </a:rPr>
              <a:t>Responses to Questions: </a:t>
            </a:r>
            <a:r>
              <a:rPr lang="en-US" sz="2800" u="none" strike="noStrike" dirty="0">
                <a:solidFill>
                  <a:schemeClr val="bg1"/>
                </a:solidFill>
                <a:effectLst/>
                <a:latin typeface="Calibri Light" panose="020F0302020204030204" pitchFamily="34" charset="0"/>
                <a:cs typeface="Calibri Light" panose="020F0302020204030204" pitchFamily="34" charset="0"/>
              </a:rPr>
              <a:t>September 25, 4pm AST</a:t>
            </a:r>
          </a:p>
          <a:p>
            <a:pPr marL="285750" lvl="0" indent="-285750" algn="l">
              <a:buClr>
                <a:schemeClr val="accent2"/>
              </a:buClr>
              <a:buFont typeface="Wingdings" pitchFamily="2" charset="2"/>
              <a:buChar char="q"/>
            </a:pPr>
            <a:r>
              <a:rPr lang="en-US" sz="2800" b="1" u="none" strike="noStrike" dirty="0">
                <a:solidFill>
                  <a:schemeClr val="bg1"/>
                </a:solidFill>
                <a:effectLst/>
                <a:latin typeface="Calibri Light" panose="020F0302020204030204" pitchFamily="34" charset="0"/>
                <a:cs typeface="Calibri Light" panose="020F0302020204030204" pitchFamily="34" charset="0"/>
              </a:rPr>
              <a:t>Bid Submittal Deadline: </a:t>
            </a:r>
            <a:r>
              <a:rPr lang="en-US" sz="2800" u="none" strike="noStrike" dirty="0">
                <a:solidFill>
                  <a:schemeClr val="bg1"/>
                </a:solidFill>
                <a:effectLst/>
                <a:latin typeface="Calibri Light" panose="020F0302020204030204" pitchFamily="34" charset="0"/>
                <a:cs typeface="Calibri Light" panose="020F0302020204030204" pitchFamily="34" charset="0"/>
              </a:rPr>
              <a:t>October 2, 10 am AST</a:t>
            </a:r>
            <a:endParaRPr lang="en-US" sz="2800" dirty="0">
              <a:solidFill>
                <a:schemeClr val="bg1"/>
              </a:solidFill>
            </a:endParaRPr>
          </a:p>
          <a:p>
            <a:pPr marL="457200" indent="-457200">
              <a:buClr>
                <a:srgbClr val="FFC000"/>
              </a:buClr>
              <a:buFont typeface="Wingdings" pitchFamily="2" charset="2"/>
              <a:buChar char="q"/>
            </a:pPr>
            <a:r>
              <a:rPr lang="en-US" sz="2800" dirty="0">
                <a:solidFill>
                  <a:schemeClr val="bg1"/>
                </a:solidFill>
              </a:rPr>
              <a:t>All communication and requests for additional information should be done through WAPA Contracts team via email at </a:t>
            </a:r>
            <a:r>
              <a:rPr lang="en-US" sz="2800" dirty="0">
                <a:solidFill>
                  <a:srgbClr val="FFC000"/>
                </a:solidFill>
                <a:hlinkClick r:id="rId2">
                  <a:extLst>
                    <a:ext uri="{A12FA001-AC4F-418D-AE19-62706E023703}">
                      <ahyp:hlinkClr xmlns:ahyp="http://schemas.microsoft.com/office/drawing/2018/hyperlinkcolor" val="tx"/>
                    </a:ext>
                  </a:extLst>
                </a:hlinkClick>
              </a:rPr>
              <a:t>contractservices@viwapa.vi</a:t>
            </a:r>
            <a:r>
              <a:rPr lang="en-US" sz="2800" dirty="0">
                <a:solidFill>
                  <a:schemeClr val="bg1"/>
                </a:solidFill>
              </a:rPr>
              <a:t>. </a:t>
            </a:r>
          </a:p>
          <a:p>
            <a:pPr marL="457200" indent="-457200">
              <a:buClr>
                <a:srgbClr val="FFC000"/>
              </a:buClr>
              <a:buFont typeface="Wingdings" pitchFamily="2" charset="2"/>
              <a:buChar char="q"/>
            </a:pPr>
            <a:r>
              <a:rPr lang="en-US" sz="2800" dirty="0">
                <a:solidFill>
                  <a:schemeClr val="bg1"/>
                </a:solidFill>
              </a:rPr>
              <a:t>Full packages must be submitted. </a:t>
            </a:r>
            <a:r>
              <a:rPr lang="en-US" sz="2800" dirty="0">
                <a:solidFill>
                  <a:srgbClr val="FF0000"/>
                </a:solidFill>
              </a:rPr>
              <a:t>Any submittals without all supporting documentation will NOT be processed!</a:t>
            </a:r>
          </a:p>
          <a:p>
            <a:pPr marL="285750" lvl="0" indent="-285750" algn="l">
              <a:buClr>
                <a:schemeClr val="accent2"/>
              </a:buClr>
              <a:buFont typeface="Wingdings" pitchFamily="2" charset="2"/>
              <a:buChar char="q"/>
            </a:pPr>
            <a:endParaRPr lang="en-US" sz="2800" u="none" strike="noStrike" dirty="0">
              <a:solidFill>
                <a:schemeClr val="bg1"/>
              </a:solidFill>
              <a:effectLst/>
              <a:latin typeface="Calibri Light" panose="020F0302020204030204" pitchFamily="34" charset="0"/>
              <a:cs typeface="Calibri Light" panose="020F0302020204030204" pitchFamily="34" charset="0"/>
            </a:endParaRPr>
          </a:p>
        </p:txBody>
      </p:sp>
      <p:sp>
        <p:nvSpPr>
          <p:cNvPr id="13" name="Rectangle 12">
            <a:extLst>
              <a:ext uri="{FF2B5EF4-FFF2-40B4-BE49-F238E27FC236}">
                <a16:creationId xmlns:a16="http://schemas.microsoft.com/office/drawing/2014/main" id="{2C262641-D2D8-DFE1-D3B4-224EBE3ADFB5}"/>
              </a:ext>
            </a:extLst>
          </p:cNvPr>
          <p:cNvSpPr/>
          <p:nvPr/>
        </p:nvSpPr>
        <p:spPr>
          <a:xfrm>
            <a:off x="11146971" y="323273"/>
            <a:ext cx="740227" cy="434109"/>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I" dirty="0"/>
          </a:p>
        </p:txBody>
      </p:sp>
    </p:spTree>
    <p:extLst>
      <p:ext uri="{BB962C8B-B14F-4D97-AF65-F5344CB8AC3E}">
        <p14:creationId xmlns:p14="http://schemas.microsoft.com/office/powerpoint/2010/main" val="2135695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t>Thank You!</a:t>
            </a:r>
          </a:p>
        </p:txBody>
      </p:sp>
      <p:pic>
        <p:nvPicPr>
          <p:cNvPr id="5" name="Picture Placeholder 16">
            <a:extLst>
              <a:ext uri="{FF2B5EF4-FFF2-40B4-BE49-F238E27FC236}">
                <a16:creationId xmlns:a16="http://schemas.microsoft.com/office/drawing/2014/main" id="{257F6BCE-75BB-4ECD-BEA5-21C36A9CC0E9}"/>
              </a:ext>
            </a:extLst>
          </p:cNvPr>
          <p:cNvPicPr>
            <a:picLocks noGrp="1" noChangeAspect="1"/>
          </p:cNvPicPr>
          <p:nvPr>
            <p:ph type="pic" sz="quarter" idx="13"/>
          </p:nvPr>
        </p:nvPicPr>
        <p:blipFill>
          <a:blip r:embed="rId2"/>
          <a:srcRect l="21264" r="21264"/>
          <a:stretch/>
        </p:blipFill>
        <p:spPr>
          <a:ln w="57150">
            <a:solidFill>
              <a:srgbClr val="FFCC00"/>
            </a:solidFill>
          </a:ln>
        </p:spPr>
      </p:pic>
      <p:sp>
        <p:nvSpPr>
          <p:cNvPr id="6" name="Hexagon 5" descr="Solid dark colored hexagon in the middle of image accent">
            <a:extLst>
              <a:ext uri="{FF2B5EF4-FFF2-40B4-BE49-F238E27FC236}">
                <a16:creationId xmlns:a16="http://schemas.microsoft.com/office/drawing/2014/main" id="{0E6B042D-E9CB-40E0-AAE9-6AD11F53E044}"/>
              </a:ext>
            </a:extLst>
          </p:cNvPr>
          <p:cNvSpPr/>
          <p:nvPr/>
        </p:nvSpPr>
        <p:spPr>
          <a:xfrm rot="16200000">
            <a:off x="2895021" y="2448969"/>
            <a:ext cx="2051824" cy="2015818"/>
          </a:xfrm>
          <a:prstGeom prst="hexagon">
            <a:avLst/>
          </a:prstGeom>
          <a:solidFill>
            <a:schemeClr val="accent1">
              <a:lumMod val="90000"/>
              <a:lumOff val="1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0" b="100000" l="0" r="99533"/>
                    </a14:imgEffect>
                  </a14:imgLayer>
                </a14:imgProps>
              </a:ext>
            </a:extLst>
          </a:blip>
          <a:stretch>
            <a:fillRect/>
          </a:stretch>
        </p:blipFill>
        <p:spPr>
          <a:xfrm>
            <a:off x="3351861" y="2705160"/>
            <a:ext cx="1091595" cy="1448656"/>
          </a:xfrm>
          <a:prstGeom prst="rect">
            <a:avLst/>
          </a:prstGeom>
        </p:spPr>
      </p:pic>
      <p:sp>
        <p:nvSpPr>
          <p:cNvPr id="8" name="TextBox 7">
            <a:extLst>
              <a:ext uri="{FF2B5EF4-FFF2-40B4-BE49-F238E27FC236}">
                <a16:creationId xmlns:a16="http://schemas.microsoft.com/office/drawing/2014/main" id="{4F26F816-320C-4032-86ED-0E890502937D}"/>
              </a:ext>
            </a:extLst>
          </p:cNvPr>
          <p:cNvSpPr txBox="1"/>
          <p:nvPr/>
        </p:nvSpPr>
        <p:spPr>
          <a:xfrm>
            <a:off x="103031" y="6352711"/>
            <a:ext cx="4932609" cy="369332"/>
          </a:xfrm>
          <a:prstGeom prst="rect">
            <a:avLst/>
          </a:prstGeom>
          <a:noFill/>
        </p:spPr>
        <p:txBody>
          <a:bodyPr wrap="square" rtlCol="0">
            <a:spAutoFit/>
          </a:bodyPr>
          <a:lstStyle/>
          <a:p>
            <a:r>
              <a:rPr lang="en-US" dirty="0"/>
              <a:t>Virgin Islands Water &amp; Power Authority</a:t>
            </a:r>
          </a:p>
        </p:txBody>
      </p:sp>
    </p:spTree>
    <p:extLst>
      <p:ext uri="{BB962C8B-B14F-4D97-AF65-F5344CB8AC3E}">
        <p14:creationId xmlns:p14="http://schemas.microsoft.com/office/powerpoint/2010/main" val="2260660467"/>
      </p:ext>
    </p:extLst>
  </p:cSld>
  <p:clrMapOvr>
    <a:masterClrMapping/>
  </p:clrMapOvr>
</p:sld>
</file>

<file path=ppt/theme/theme1.xml><?xml version="1.0" encoding="utf-8"?>
<a:theme xmlns:a="http://schemas.openxmlformats.org/drawingml/2006/main" name="Office Theme">
  <a:themeElements>
    <a:clrScheme name="Custom 13">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03 Presentation Layout_CA -v6.potx" id="{9FD5D463-2B33-42F3-81B0-0B3C3C07F674}" vid="{A96E6666-7943-4E22-B401-67432B4C0C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Hexagon presentation dark</Template>
  <TotalTime>2690</TotalTime>
  <Words>1253</Words>
  <Application>Microsoft Macintosh PowerPoint</Application>
  <PresentationFormat>Widescreen</PresentationFormat>
  <Paragraphs>160</Paragraphs>
  <Slides>13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Arial Black</vt:lpstr>
      <vt:lpstr>Calibri</vt:lpstr>
      <vt:lpstr>Calibri Light</vt:lpstr>
      <vt:lpstr>Courier New</vt:lpstr>
      <vt:lpstr>Symbol</vt:lpstr>
      <vt:lpstr>Times New Roman</vt:lpstr>
      <vt:lpstr>Wingdings</vt:lpstr>
      <vt:lpstr>Office Theme</vt:lpstr>
      <vt:lpstr>PowerPoint Presentation</vt:lpstr>
      <vt:lpstr>What is VIWAPA?</vt:lpstr>
      <vt:lpstr>VIWAPA Potable Water System  Overview by District</vt:lpstr>
      <vt:lpstr>Regulatory Background  &amp; Project Need</vt:lpstr>
      <vt:lpstr>Scope of Work</vt:lpstr>
      <vt:lpstr>Field Investigation  Requirements </vt:lpstr>
      <vt:lpstr>Data Collection &amp; Documentation Requirements</vt:lpstr>
      <vt:lpstr>Customer Notification  &amp; Access Coordination</vt:lpstr>
      <vt:lpstr>PowerPoint Presentation</vt:lpstr>
      <vt:lpstr>Evaluation Criteria &amp; Bid Tab</vt:lpstr>
      <vt:lpstr>Final Deliverables </vt:lpstr>
      <vt:lpstr>Important Dates to Remember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Orville James</dc:creator>
  <cp:lastModifiedBy>Shaianne K. Felicien</cp:lastModifiedBy>
  <cp:revision>41</cp:revision>
  <cp:lastPrinted>2025-05-15T12:32:02Z</cp:lastPrinted>
  <dcterms:created xsi:type="dcterms:W3CDTF">2018-09-04T13:41:48Z</dcterms:created>
  <dcterms:modified xsi:type="dcterms:W3CDTF">2026-09-11T03:36:52Z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2018-08-01T18:19:24.2566460Z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